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3" r:id="rId2"/>
    <p:sldId id="285" r:id="rId3"/>
    <p:sldId id="298" r:id="rId4"/>
    <p:sldId id="324" r:id="rId5"/>
    <p:sldId id="325" r:id="rId6"/>
    <p:sldId id="326" r:id="rId7"/>
    <p:sldId id="327" r:id="rId8"/>
    <p:sldId id="301" r:id="rId9"/>
    <p:sldId id="344" r:id="rId10"/>
    <p:sldId id="328" r:id="rId11"/>
    <p:sldId id="329" r:id="rId12"/>
    <p:sldId id="334" r:id="rId13"/>
    <p:sldId id="336" r:id="rId14"/>
    <p:sldId id="337" r:id="rId15"/>
    <p:sldId id="331" r:id="rId16"/>
    <p:sldId id="345" r:id="rId17"/>
    <p:sldId id="335" r:id="rId18"/>
    <p:sldId id="343" r:id="rId19"/>
    <p:sldId id="340" r:id="rId20"/>
    <p:sldId id="341" r:id="rId21"/>
    <p:sldId id="342" r:id="rId22"/>
    <p:sldId id="296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9270" autoAdjust="0"/>
  </p:normalViewPr>
  <p:slideViewPr>
    <p:cSldViewPr>
      <p:cViewPr varScale="1">
        <p:scale>
          <a:sx n="101" d="100"/>
          <a:sy n="101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721456692913394"/>
          <c:y val="1.2108683450756538E-2"/>
          <c:w val="0.59862642169728864"/>
          <c:h val="0.987235184546594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7"/>
              <c:layout>
                <c:manualLayout>
                  <c:x val="-2.7777777777777657E-3"/>
                  <c:y val="-3.6648164633944012E-2"/>
                </c:manualLayout>
              </c:layout>
              <c:showCatName val="1"/>
            </c:dLbl>
            <c:txPr>
              <a:bodyPr/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Sheet1!$A$2:$A$10</c:f>
              <c:strCache>
                <c:ptCount val="8"/>
                <c:pt idx="0">
                  <c:v>EMETTEUR</c:v>
                </c:pt>
                <c:pt idx="1">
                  <c:v>ROUTEUR</c:v>
                </c:pt>
                <c:pt idx="2">
                  <c:v>REPUTATION</c:v>
                </c:pt>
                <c:pt idx="3">
                  <c:v>SECURITÉ</c:v>
                </c:pt>
                <c:pt idx="4">
                  <c:v>FAI</c:v>
                </c:pt>
                <c:pt idx="5">
                  <c:v>MESSAGERIE</c:v>
                </c:pt>
                <c:pt idx="6">
                  <c:v>INTERNAUTE</c:v>
                </c:pt>
                <c:pt idx="7">
                  <c:v>AUTORITÉS PUBLIQUES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16</c:v>
                </c:pt>
                <c:pt idx="1">
                  <c:v>8</c:v>
                </c:pt>
                <c:pt idx="2">
                  <c:v>5</c:v>
                </c:pt>
                <c:pt idx="3">
                  <c:v>5</c:v>
                </c:pt>
                <c:pt idx="4">
                  <c:v>16</c:v>
                </c:pt>
                <c:pt idx="5">
                  <c:v>8</c:v>
                </c:pt>
                <c:pt idx="6">
                  <c:v>33</c:v>
                </c:pt>
                <c:pt idx="7">
                  <c:v>10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en-US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F6209-566C-4713-9634-4A6EC1CDD0DD}" type="doc">
      <dgm:prSet loTypeId="urn:microsoft.com/office/officeart/2005/8/layout/gear1" loCatId="process" qsTypeId="urn:microsoft.com/office/officeart/2005/8/quickstyle/simple5" qsCatId="simple" csTypeId="urn:microsoft.com/office/officeart/2005/8/colors/accent0_3" csCatId="mainScheme" phldr="1"/>
      <dgm:spPr/>
    </dgm:pt>
    <dgm:pt modelId="{5FD679F4-E23D-4901-8AF9-28A5BD99BFC8}">
      <dgm:prSet phldrT="[Text]" custT="1"/>
      <dgm:spPr>
        <a:gradFill flip="none" rotWithShape="1">
          <a:gsLst>
            <a:gs pos="50000">
              <a:schemeClr val="accent1">
                <a:lumMod val="75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fr-FR" sz="2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Webmails</a:t>
          </a:r>
          <a:endParaRPr lang="en-US" sz="2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D36F6C0-C3D5-4D91-A6B1-741D23913043}" type="parTrans" cxnId="{25202F30-2A8B-436E-8B21-9E4B2A650DE3}">
      <dgm:prSet/>
      <dgm:spPr/>
      <dgm:t>
        <a:bodyPr/>
        <a:lstStyle/>
        <a:p>
          <a:endParaRPr lang="en-US"/>
        </a:p>
      </dgm:t>
    </dgm:pt>
    <dgm:pt modelId="{16A04A19-4177-4AC8-9488-2FDADB9E959C}" type="sibTrans" cxnId="{25202F30-2A8B-436E-8B21-9E4B2A650DE3}">
      <dgm:prSet/>
      <dgm:spPr/>
      <dgm:t>
        <a:bodyPr/>
        <a:lstStyle/>
        <a:p>
          <a:endParaRPr lang="en-US"/>
        </a:p>
      </dgm:t>
    </dgm:pt>
    <dgm:pt modelId="{25B23369-551C-486A-9318-4F44428BE0A7}">
      <dgm:prSet phldrT="[Text]" custT="1"/>
      <dgm:spPr/>
      <dgm:t>
        <a:bodyPr/>
        <a:lstStyle/>
        <a:p>
          <a:r>
            <a:rPr lang="fr-FR" sz="1200" b="1" dirty="0" smtClean="0"/>
            <a:t>Web </a:t>
          </a:r>
          <a:r>
            <a:rPr lang="fr-FR" sz="1200" b="1" dirty="0" err="1" smtClean="0"/>
            <a:t>forms</a:t>
          </a:r>
          <a:endParaRPr lang="en-US" sz="1200" b="1" dirty="0"/>
        </a:p>
      </dgm:t>
    </dgm:pt>
    <dgm:pt modelId="{C689967B-5D31-4937-BEB2-50CFD6AB5E86}" type="parTrans" cxnId="{E646580C-7C5B-4A23-B577-8CDFD43438F3}">
      <dgm:prSet/>
      <dgm:spPr/>
      <dgm:t>
        <a:bodyPr/>
        <a:lstStyle/>
        <a:p>
          <a:endParaRPr lang="en-US"/>
        </a:p>
      </dgm:t>
    </dgm:pt>
    <dgm:pt modelId="{64292C5A-5157-4887-A6E6-23F924D9C2DD}" type="sibTrans" cxnId="{E646580C-7C5B-4A23-B577-8CDFD43438F3}">
      <dgm:prSet/>
      <dgm:spPr/>
      <dgm:t>
        <a:bodyPr/>
        <a:lstStyle/>
        <a:p>
          <a:endParaRPr lang="en-US"/>
        </a:p>
      </dgm:t>
    </dgm:pt>
    <dgm:pt modelId="{00058A9A-AC79-4AF5-9D69-667C0537EFCE}">
      <dgm:prSet phldrT="[Text]" custT="1"/>
      <dgm:spPr/>
      <dgm:t>
        <a:bodyPr/>
        <a:lstStyle/>
        <a:p>
          <a:r>
            <a:rPr lang="fr-FR" sz="2000" b="1" dirty="0" smtClean="0"/>
            <a:t>Plugins</a:t>
          </a:r>
          <a:endParaRPr lang="en-US" sz="1300" b="1" dirty="0"/>
        </a:p>
      </dgm:t>
    </dgm:pt>
    <dgm:pt modelId="{DBA8D246-A6FF-4EE4-ACED-DAA6121DF37A}" type="parTrans" cxnId="{D1115863-3BF7-4CEF-992D-F70C68872A48}">
      <dgm:prSet/>
      <dgm:spPr/>
      <dgm:t>
        <a:bodyPr/>
        <a:lstStyle/>
        <a:p>
          <a:endParaRPr lang="en-US"/>
        </a:p>
      </dgm:t>
    </dgm:pt>
    <dgm:pt modelId="{CACE83BE-D533-4C83-8278-2647EBFF39D2}" type="sibTrans" cxnId="{D1115863-3BF7-4CEF-992D-F70C68872A48}">
      <dgm:prSet/>
      <dgm:spPr/>
      <dgm:t>
        <a:bodyPr/>
        <a:lstStyle/>
        <a:p>
          <a:endParaRPr lang="en-US"/>
        </a:p>
      </dgm:t>
    </dgm:pt>
    <dgm:pt modelId="{2482CD95-AED6-4C0A-806D-A28E962ABBDD}" type="pres">
      <dgm:prSet presAssocID="{DFAF6209-566C-4713-9634-4A6EC1CDD0D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33C6859-9C25-426B-9CC2-71B077C15004}" type="pres">
      <dgm:prSet presAssocID="{5FD679F4-E23D-4901-8AF9-28A5BD99BFC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F0D03-5540-4945-82DF-2C7DEE323C8A}" type="pres">
      <dgm:prSet presAssocID="{5FD679F4-E23D-4901-8AF9-28A5BD99BFC8}" presName="gear1srcNode" presStyleLbl="node1" presStyleIdx="0" presStyleCnt="3"/>
      <dgm:spPr/>
      <dgm:t>
        <a:bodyPr/>
        <a:lstStyle/>
        <a:p>
          <a:endParaRPr lang="en-US"/>
        </a:p>
      </dgm:t>
    </dgm:pt>
    <dgm:pt modelId="{B493D068-1E90-430D-85E3-9BDEABE29A94}" type="pres">
      <dgm:prSet presAssocID="{5FD679F4-E23D-4901-8AF9-28A5BD99BFC8}" presName="gear1dstNode" presStyleLbl="node1" presStyleIdx="0" presStyleCnt="3"/>
      <dgm:spPr/>
      <dgm:t>
        <a:bodyPr/>
        <a:lstStyle/>
        <a:p>
          <a:endParaRPr lang="en-US"/>
        </a:p>
      </dgm:t>
    </dgm:pt>
    <dgm:pt modelId="{113052A7-1B44-4EF4-AEA4-CC114A253D97}" type="pres">
      <dgm:prSet presAssocID="{25B23369-551C-486A-9318-4F44428BE0A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52E32-3D95-4F2C-AF1B-E0DB09B15B52}" type="pres">
      <dgm:prSet presAssocID="{25B23369-551C-486A-9318-4F44428BE0A7}" presName="gear2srcNode" presStyleLbl="node1" presStyleIdx="1" presStyleCnt="3"/>
      <dgm:spPr/>
      <dgm:t>
        <a:bodyPr/>
        <a:lstStyle/>
        <a:p>
          <a:endParaRPr lang="en-US"/>
        </a:p>
      </dgm:t>
    </dgm:pt>
    <dgm:pt modelId="{FF047B2F-6358-4FB0-B80D-5E37CFCC6E5A}" type="pres">
      <dgm:prSet presAssocID="{25B23369-551C-486A-9318-4F44428BE0A7}" presName="gear2dstNode" presStyleLbl="node1" presStyleIdx="1" presStyleCnt="3"/>
      <dgm:spPr/>
      <dgm:t>
        <a:bodyPr/>
        <a:lstStyle/>
        <a:p>
          <a:endParaRPr lang="en-US"/>
        </a:p>
      </dgm:t>
    </dgm:pt>
    <dgm:pt modelId="{D7C88CF8-363C-4196-B690-A72704223318}" type="pres">
      <dgm:prSet presAssocID="{00058A9A-AC79-4AF5-9D69-667C0537EFCE}" presName="gear3" presStyleLbl="node1" presStyleIdx="2" presStyleCnt="3"/>
      <dgm:spPr/>
      <dgm:t>
        <a:bodyPr/>
        <a:lstStyle/>
        <a:p>
          <a:endParaRPr lang="en-US"/>
        </a:p>
      </dgm:t>
    </dgm:pt>
    <dgm:pt modelId="{D43F53D3-2228-4A22-8FC5-1BE6C5BB9FE8}" type="pres">
      <dgm:prSet presAssocID="{00058A9A-AC79-4AF5-9D69-667C0537EFC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DEBE3-1222-40FF-83C0-126B5DD475BF}" type="pres">
      <dgm:prSet presAssocID="{00058A9A-AC79-4AF5-9D69-667C0537EFCE}" presName="gear3srcNode" presStyleLbl="node1" presStyleIdx="2" presStyleCnt="3"/>
      <dgm:spPr/>
      <dgm:t>
        <a:bodyPr/>
        <a:lstStyle/>
        <a:p>
          <a:endParaRPr lang="en-US"/>
        </a:p>
      </dgm:t>
    </dgm:pt>
    <dgm:pt modelId="{B374D27B-8171-459A-A797-D5B727774C01}" type="pres">
      <dgm:prSet presAssocID="{00058A9A-AC79-4AF5-9D69-667C0537EFCE}" presName="gear3dstNode" presStyleLbl="node1" presStyleIdx="2" presStyleCnt="3"/>
      <dgm:spPr/>
      <dgm:t>
        <a:bodyPr/>
        <a:lstStyle/>
        <a:p>
          <a:endParaRPr lang="en-US"/>
        </a:p>
      </dgm:t>
    </dgm:pt>
    <dgm:pt modelId="{141F8B7F-2B97-40A1-9381-23FA533A0F0A}" type="pres">
      <dgm:prSet presAssocID="{16A04A19-4177-4AC8-9488-2FDADB9E959C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F474091-030E-469B-9A9F-AA7D660A670C}" type="pres">
      <dgm:prSet presAssocID="{64292C5A-5157-4887-A6E6-23F924D9C2DD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C4BE15D-1C43-4CBC-A749-90993C69BA8E}" type="pres">
      <dgm:prSet presAssocID="{CACE83BE-D533-4C83-8278-2647EBFF39D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DE12BFF-BD0B-4CD9-BA4B-6CF5C4A364ED}" type="presOf" srcId="{CACE83BE-D533-4C83-8278-2647EBFF39D2}" destId="{3C4BE15D-1C43-4CBC-A749-90993C69BA8E}" srcOrd="0" destOrd="0" presId="urn:microsoft.com/office/officeart/2005/8/layout/gear1"/>
    <dgm:cxn modelId="{8C31AE8F-246A-4655-BE2A-40789EDE4EA8}" type="presOf" srcId="{25B23369-551C-486A-9318-4F44428BE0A7}" destId="{CB352E32-3D95-4F2C-AF1B-E0DB09B15B52}" srcOrd="1" destOrd="0" presId="urn:microsoft.com/office/officeart/2005/8/layout/gear1"/>
    <dgm:cxn modelId="{25202F30-2A8B-436E-8B21-9E4B2A650DE3}" srcId="{DFAF6209-566C-4713-9634-4A6EC1CDD0DD}" destId="{5FD679F4-E23D-4901-8AF9-28A5BD99BFC8}" srcOrd="0" destOrd="0" parTransId="{ED36F6C0-C3D5-4D91-A6B1-741D23913043}" sibTransId="{16A04A19-4177-4AC8-9488-2FDADB9E959C}"/>
    <dgm:cxn modelId="{E646580C-7C5B-4A23-B577-8CDFD43438F3}" srcId="{DFAF6209-566C-4713-9634-4A6EC1CDD0DD}" destId="{25B23369-551C-486A-9318-4F44428BE0A7}" srcOrd="1" destOrd="0" parTransId="{C689967B-5D31-4937-BEB2-50CFD6AB5E86}" sibTransId="{64292C5A-5157-4887-A6E6-23F924D9C2DD}"/>
    <dgm:cxn modelId="{60E8214F-3C19-4651-B2A8-6C2F351F9101}" type="presOf" srcId="{5FD679F4-E23D-4901-8AF9-28A5BD99BFC8}" destId="{B493D068-1E90-430D-85E3-9BDEABE29A94}" srcOrd="2" destOrd="0" presId="urn:microsoft.com/office/officeart/2005/8/layout/gear1"/>
    <dgm:cxn modelId="{45D6623E-99E1-40B3-9F4C-82BD69B39F40}" type="presOf" srcId="{25B23369-551C-486A-9318-4F44428BE0A7}" destId="{FF047B2F-6358-4FB0-B80D-5E37CFCC6E5A}" srcOrd="2" destOrd="0" presId="urn:microsoft.com/office/officeart/2005/8/layout/gear1"/>
    <dgm:cxn modelId="{4AA2E447-38E1-485C-9CF9-23E0328270E0}" type="presOf" srcId="{25B23369-551C-486A-9318-4F44428BE0A7}" destId="{113052A7-1B44-4EF4-AEA4-CC114A253D97}" srcOrd="0" destOrd="0" presId="urn:microsoft.com/office/officeart/2005/8/layout/gear1"/>
    <dgm:cxn modelId="{45A046D2-71D1-4A02-9C65-F77E2D9FE153}" type="presOf" srcId="{64292C5A-5157-4887-A6E6-23F924D9C2DD}" destId="{1F474091-030E-469B-9A9F-AA7D660A670C}" srcOrd="0" destOrd="0" presId="urn:microsoft.com/office/officeart/2005/8/layout/gear1"/>
    <dgm:cxn modelId="{768DF0C9-1409-4035-9AB0-1B8AE1671D8A}" type="presOf" srcId="{00058A9A-AC79-4AF5-9D69-667C0537EFCE}" destId="{D43F53D3-2228-4A22-8FC5-1BE6C5BB9FE8}" srcOrd="1" destOrd="0" presId="urn:microsoft.com/office/officeart/2005/8/layout/gear1"/>
    <dgm:cxn modelId="{1049CBE5-0660-4FFD-AA51-60A2EE3D1F34}" type="presOf" srcId="{00058A9A-AC79-4AF5-9D69-667C0537EFCE}" destId="{B374D27B-8171-459A-A797-D5B727774C01}" srcOrd="3" destOrd="0" presId="urn:microsoft.com/office/officeart/2005/8/layout/gear1"/>
    <dgm:cxn modelId="{2347A15F-722B-4944-B9BB-80771F194B87}" type="presOf" srcId="{00058A9A-AC79-4AF5-9D69-667C0537EFCE}" destId="{D7C88CF8-363C-4196-B690-A72704223318}" srcOrd="0" destOrd="0" presId="urn:microsoft.com/office/officeart/2005/8/layout/gear1"/>
    <dgm:cxn modelId="{4F111B6A-15AC-4FFA-B12F-3DB2BD184443}" type="presOf" srcId="{DFAF6209-566C-4713-9634-4A6EC1CDD0DD}" destId="{2482CD95-AED6-4C0A-806D-A28E962ABBDD}" srcOrd="0" destOrd="0" presId="urn:microsoft.com/office/officeart/2005/8/layout/gear1"/>
    <dgm:cxn modelId="{EBD446E7-6C28-4A47-BC7B-E23DBE1DDD58}" type="presOf" srcId="{5FD679F4-E23D-4901-8AF9-28A5BD99BFC8}" destId="{AFDF0D03-5540-4945-82DF-2C7DEE323C8A}" srcOrd="1" destOrd="0" presId="urn:microsoft.com/office/officeart/2005/8/layout/gear1"/>
    <dgm:cxn modelId="{255106D1-43CF-4D45-9AE5-38BA3EB0BEFA}" type="presOf" srcId="{5FD679F4-E23D-4901-8AF9-28A5BD99BFC8}" destId="{433C6859-9C25-426B-9CC2-71B077C15004}" srcOrd="0" destOrd="0" presId="urn:microsoft.com/office/officeart/2005/8/layout/gear1"/>
    <dgm:cxn modelId="{58103BA0-F3B7-4D4A-A2DB-B966382C1427}" type="presOf" srcId="{00058A9A-AC79-4AF5-9D69-667C0537EFCE}" destId="{CD5DEBE3-1222-40FF-83C0-126B5DD475BF}" srcOrd="2" destOrd="0" presId="urn:microsoft.com/office/officeart/2005/8/layout/gear1"/>
    <dgm:cxn modelId="{D1115863-3BF7-4CEF-992D-F70C68872A48}" srcId="{DFAF6209-566C-4713-9634-4A6EC1CDD0DD}" destId="{00058A9A-AC79-4AF5-9D69-667C0537EFCE}" srcOrd="2" destOrd="0" parTransId="{DBA8D246-A6FF-4EE4-ACED-DAA6121DF37A}" sibTransId="{CACE83BE-D533-4C83-8278-2647EBFF39D2}"/>
    <dgm:cxn modelId="{D65AE88A-5CA3-4635-8DB5-7B1B25C31BB4}" type="presOf" srcId="{16A04A19-4177-4AC8-9488-2FDADB9E959C}" destId="{141F8B7F-2B97-40A1-9381-23FA533A0F0A}" srcOrd="0" destOrd="0" presId="urn:microsoft.com/office/officeart/2005/8/layout/gear1"/>
    <dgm:cxn modelId="{F7CD1686-3D72-4959-AFB3-D4276B120E57}" type="presParOf" srcId="{2482CD95-AED6-4C0A-806D-A28E962ABBDD}" destId="{433C6859-9C25-426B-9CC2-71B077C15004}" srcOrd="0" destOrd="0" presId="urn:microsoft.com/office/officeart/2005/8/layout/gear1"/>
    <dgm:cxn modelId="{056153F3-2ED4-4553-B1D2-6D6EB0051767}" type="presParOf" srcId="{2482CD95-AED6-4C0A-806D-A28E962ABBDD}" destId="{AFDF0D03-5540-4945-82DF-2C7DEE323C8A}" srcOrd="1" destOrd="0" presId="urn:microsoft.com/office/officeart/2005/8/layout/gear1"/>
    <dgm:cxn modelId="{FB0A507E-3B32-4D71-9795-96F75318C62D}" type="presParOf" srcId="{2482CD95-AED6-4C0A-806D-A28E962ABBDD}" destId="{B493D068-1E90-430D-85E3-9BDEABE29A94}" srcOrd="2" destOrd="0" presId="urn:microsoft.com/office/officeart/2005/8/layout/gear1"/>
    <dgm:cxn modelId="{8F88D888-9F3C-43E9-96ED-58145D697F01}" type="presParOf" srcId="{2482CD95-AED6-4C0A-806D-A28E962ABBDD}" destId="{113052A7-1B44-4EF4-AEA4-CC114A253D97}" srcOrd="3" destOrd="0" presId="urn:microsoft.com/office/officeart/2005/8/layout/gear1"/>
    <dgm:cxn modelId="{93EDC38B-1CAD-48C5-9C32-6BBF47596ABF}" type="presParOf" srcId="{2482CD95-AED6-4C0A-806D-A28E962ABBDD}" destId="{CB352E32-3D95-4F2C-AF1B-E0DB09B15B52}" srcOrd="4" destOrd="0" presId="urn:microsoft.com/office/officeart/2005/8/layout/gear1"/>
    <dgm:cxn modelId="{31D6A3B0-FB3D-42BB-843C-E3CAC3B5E295}" type="presParOf" srcId="{2482CD95-AED6-4C0A-806D-A28E962ABBDD}" destId="{FF047B2F-6358-4FB0-B80D-5E37CFCC6E5A}" srcOrd="5" destOrd="0" presId="urn:microsoft.com/office/officeart/2005/8/layout/gear1"/>
    <dgm:cxn modelId="{84554DBC-5A47-4B97-8C10-4B621871ED4E}" type="presParOf" srcId="{2482CD95-AED6-4C0A-806D-A28E962ABBDD}" destId="{D7C88CF8-363C-4196-B690-A72704223318}" srcOrd="6" destOrd="0" presId="urn:microsoft.com/office/officeart/2005/8/layout/gear1"/>
    <dgm:cxn modelId="{40EFFAD0-B529-4B53-8061-3073C73DE0D3}" type="presParOf" srcId="{2482CD95-AED6-4C0A-806D-A28E962ABBDD}" destId="{D43F53D3-2228-4A22-8FC5-1BE6C5BB9FE8}" srcOrd="7" destOrd="0" presId="urn:microsoft.com/office/officeart/2005/8/layout/gear1"/>
    <dgm:cxn modelId="{6F5BDE14-1FAA-4AC7-A639-A5D09B6FAF2A}" type="presParOf" srcId="{2482CD95-AED6-4C0A-806D-A28E962ABBDD}" destId="{CD5DEBE3-1222-40FF-83C0-126B5DD475BF}" srcOrd="8" destOrd="0" presId="urn:microsoft.com/office/officeart/2005/8/layout/gear1"/>
    <dgm:cxn modelId="{37BC6623-FFD8-4DCB-8FE9-B1EAA6086255}" type="presParOf" srcId="{2482CD95-AED6-4C0A-806D-A28E962ABBDD}" destId="{B374D27B-8171-459A-A797-D5B727774C01}" srcOrd="9" destOrd="0" presId="urn:microsoft.com/office/officeart/2005/8/layout/gear1"/>
    <dgm:cxn modelId="{258A2BF3-E5D4-444A-81A4-57A8E49E8C69}" type="presParOf" srcId="{2482CD95-AED6-4C0A-806D-A28E962ABBDD}" destId="{141F8B7F-2B97-40A1-9381-23FA533A0F0A}" srcOrd="10" destOrd="0" presId="urn:microsoft.com/office/officeart/2005/8/layout/gear1"/>
    <dgm:cxn modelId="{B1B7290F-4E2B-4501-8C39-112FE26E97C4}" type="presParOf" srcId="{2482CD95-AED6-4C0A-806D-A28E962ABBDD}" destId="{1F474091-030E-469B-9A9F-AA7D660A670C}" srcOrd="11" destOrd="0" presId="urn:microsoft.com/office/officeart/2005/8/layout/gear1"/>
    <dgm:cxn modelId="{274F14C1-66C8-4298-B0D6-3AA3607000EC}" type="presParOf" srcId="{2482CD95-AED6-4C0A-806D-A28E962ABBDD}" destId="{3C4BE15D-1C43-4CBC-A749-90993C69BA8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3C6859-9C25-426B-9CC2-71B077C15004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gradFill flip="none" rotWithShape="1">
          <a:gsLst>
            <a:gs pos="50000">
              <a:schemeClr val="accent1">
                <a:lumMod val="75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Webmails</a:t>
          </a:r>
          <a:endParaRPr lang="en-US" sz="2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844800" y="1828800"/>
        <a:ext cx="2235200" cy="2235200"/>
      </dsp:txXfrm>
    </dsp:sp>
    <dsp:sp modelId="{113052A7-1B44-4EF4-AEA4-CC114A253D97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Web </a:t>
          </a:r>
          <a:r>
            <a:rPr lang="fr-FR" sz="1200" b="1" kern="1200" dirty="0" err="1" smtClean="0"/>
            <a:t>forms</a:t>
          </a:r>
          <a:endParaRPr lang="en-US" sz="1200" b="1" kern="1200" dirty="0"/>
        </a:p>
      </dsp:txBody>
      <dsp:txXfrm>
        <a:off x="1544320" y="1300480"/>
        <a:ext cx="1625600" cy="1625600"/>
      </dsp:txXfrm>
    </dsp:sp>
    <dsp:sp modelId="{D7C88CF8-363C-4196-B690-A72704223318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Plugins</a:t>
          </a:r>
          <a:endParaRPr lang="en-US" sz="1300" b="1" kern="1200" dirty="0"/>
        </a:p>
      </dsp:txBody>
      <dsp:txXfrm>
        <a:off x="2804160" y="528320"/>
        <a:ext cx="894080" cy="894080"/>
      </dsp:txXfrm>
    </dsp:sp>
    <dsp:sp modelId="{141F8B7F-2B97-40A1-9381-23FA533A0F0A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474091-030E-469B-9A9F-AA7D660A670C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4BE15D-1C43-4CBC-A749-90993C69BA8E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0.38954</cdr:x>
      <cdr:y>0.4553</cdr:y>
    </cdr:from>
    <cdr:to>
      <cdr:x>0.60117</cdr:x>
      <cdr:y>0.59786</cdr:y>
    </cdr:to>
    <cdr:pic>
      <cdr:nvPicPr>
        <cdr:cNvPr id="2" name="Picture 1" descr="SignalSpam_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3561928" y="2524472"/>
          <a:ext cx="1935173" cy="79042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563" cy="457200"/>
          </a:xfrm>
          <a:prstGeom prst="rect">
            <a:avLst/>
          </a:prstGeom>
          <a:noFill/>
          <a:ln>
            <a:noFill/>
          </a:ln>
        </p:spPr>
        <p:txBody>
          <a:bodyPr vert="horz" lIns="80766" tIns="40383" rIns="80766" bIns="40383" compatLnSpc="0"/>
          <a:lstStyle>
            <a:defPPr lvl="0">
              <a:buSzPct val="45000"/>
              <a:buFont typeface="StarSymbol"/>
              <a:buNone/>
            </a:defPPr>
            <a:lvl1pPr lvl="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300" dirty="0">
                <a:latin typeface="Arial" pitchFamily="18"/>
                <a:ea typeface="Bitstream Vera Sans" pitchFamily="2"/>
                <a:cs typeface="Bitstream Vera Sans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3881438" y="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lIns="80766" tIns="40383" rIns="80766" bIns="40383" compatLnSpc="0"/>
          <a:lstStyle>
            <a:defPPr lvl="0">
              <a:buSzPct val="45000"/>
              <a:buFont typeface="StarSymbol"/>
              <a:buNone/>
            </a:defPPr>
            <a:lvl1pPr lvl="0" algn="r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+mn-lt"/>
                <a:cs typeface="+mn-cs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fld id="{F3445338-EC4D-41CB-9E12-F5FADBCFE399}" type="datetimeFigureOut">
              <a:rPr/>
              <a:pPr>
                <a:defRPr sz="1400"/>
              </a:pPr>
              <a:t>*</a:t>
            </a:fld>
            <a:endParaRPr lang="fr-FR" sz="1300" dirty="0"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6563" cy="457200"/>
          </a:xfrm>
          <a:prstGeom prst="rect">
            <a:avLst/>
          </a:prstGeom>
          <a:noFill/>
          <a:ln>
            <a:noFill/>
          </a:ln>
        </p:spPr>
        <p:txBody>
          <a:bodyPr vert="horz" lIns="80766" tIns="40383" rIns="80766" bIns="40383" anchor="b" compatLnSpc="0"/>
          <a:lstStyle>
            <a:defPPr lvl="0">
              <a:buSzPct val="45000"/>
              <a:buFont typeface="StarSymbol"/>
              <a:buNone/>
            </a:defPPr>
            <a:lvl1pPr lvl="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300" dirty="0">
                <a:latin typeface="Arial" pitchFamily="18"/>
                <a:ea typeface="Bitstream Vera Sans" pitchFamily="2"/>
                <a:cs typeface="Bitstream Vera Sans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lIns="80766" tIns="40383" rIns="80766" bIns="40383" anchor="b" compatLnSpc="0"/>
          <a:lstStyle>
            <a:defPPr lvl="0">
              <a:buSzPct val="45000"/>
              <a:buFont typeface="StarSymbol"/>
              <a:buNone/>
            </a:defPPr>
            <a:lvl1pPr lvl="0" algn="r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+mn-lt"/>
                <a:cs typeface="+mn-cs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fld id="{9CCCA697-1ABF-4E7D-893F-B2CEE378A537}" type="slidenum">
              <a:rPr/>
              <a:pPr>
                <a:defRPr sz="1400"/>
              </a:pPr>
              <a:t>‹#›</a:t>
            </a:fld>
            <a:endParaRPr lang="fr-FR" sz="1300" dirty="0"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2400" kern="1200">
                <a:latin typeface="Times New Roman" pitchFamily="18"/>
                <a:ea typeface="Bitstream Vera Sans" pitchFamily="2"/>
                <a:cs typeface="Bitstream Vera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marR="0" lvl="0" indent="0" algn="r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000000"/>
                </a:solidFill>
                <a:latin typeface="Calibri" pitchFamily="18"/>
                <a:ea typeface="Bitstream Vera Sans" pitchFamily="2"/>
                <a:cs typeface="Bitstream Vera Sans" pitchFamily="2"/>
              </a:defRPr>
            </a:lvl1pPr>
          </a:lstStyle>
          <a:p>
            <a:pPr>
              <a:defRPr/>
            </a:pPr>
            <a:fld id="{9CEFE363-E648-4A3B-A5D1-77BEF1C6E94C}" type="datetime1">
              <a:rPr/>
              <a:pPr>
                <a:defRPr/>
              </a:pPr>
              <a:t>9/14/2010</a:t>
            </a:fld>
            <a:endParaRPr/>
          </a:p>
        </p:txBody>
      </p:sp>
      <p:sp>
        <p:nvSpPr>
          <p:cNvPr id="21508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2400" kern="1200">
                <a:latin typeface="Times New Roman" pitchFamily="18"/>
                <a:ea typeface="Bitstream Vera Sans" pitchFamily="2"/>
                <a:cs typeface="Bitstream Vera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/>
          <a:lstStyle>
            <a:lvl1pPr marL="0" marR="0" lvl="0" indent="0" algn="r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000000"/>
                </a:solidFill>
                <a:latin typeface="Calibri" pitchFamily="18"/>
                <a:ea typeface="Bitstream Vera Sans" pitchFamily="2"/>
                <a:cs typeface="Bitstream Vera Sans" pitchFamily="2"/>
              </a:defRPr>
            </a:lvl1pPr>
          </a:lstStyle>
          <a:p>
            <a:pPr>
              <a:defRPr/>
            </a:pPr>
            <a:fld id="{AE39E184-B938-431A-8ACB-9E0ED118533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 pitchFamily="18"/>
        <a:ea typeface="Bitstream Vera Sans" pitchFamily="2"/>
        <a:cs typeface="Bitstream Vera Sans" pitchFamily="2"/>
      </a:defRPr>
    </a:lvl1pPr>
    <a:lvl2pPr marL="457200" lvl="1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 pitchFamily="18"/>
        <a:ea typeface="Bitstream Vera Sans" pitchFamily="2"/>
        <a:cs typeface="Bitstream Vera Sans" pitchFamily="2"/>
      </a:defRPr>
    </a:lvl2pPr>
    <a:lvl3pPr marL="914400" lvl="2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 pitchFamily="18"/>
        <a:ea typeface="Bitstream Vera Sans" pitchFamily="2"/>
        <a:cs typeface="Bitstream Vera Sans" pitchFamily="2"/>
      </a:defRPr>
    </a:lvl3pPr>
    <a:lvl4pPr marL="1370013" lvl="3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 pitchFamily="18"/>
        <a:ea typeface="Bitstream Vera Sans" pitchFamily="2"/>
        <a:cs typeface="Bitstream Vera Sans" pitchFamily="2"/>
      </a:defRPr>
    </a:lvl4pPr>
    <a:lvl5pPr marL="1828800" lvl="4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 pitchFamily="18"/>
        <a:ea typeface="Bitstream Vera Sans" pitchFamily="2"/>
        <a:cs typeface="Bitstream Vera Sans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B59F-A18C-476C-A886-B946E84E419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B59F-A18C-476C-A886-B946E84E419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JCLTC (2min)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B59F-A18C-476C-A886-B946E84E419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9E184-B938-431A-8ACB-9E0ED11853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10 min</a:t>
            </a:r>
          </a:p>
          <a:p>
            <a:r>
              <a:rPr lang="fr-FR" dirty="0" smtClean="0"/>
              <a:t>10 min</a:t>
            </a:r>
          </a:p>
          <a:p>
            <a:r>
              <a:rPr lang="fr-FR" dirty="0" smtClean="0"/>
              <a:t>5</a:t>
            </a:r>
            <a:r>
              <a:rPr lang="fr-FR" baseline="0" dirty="0" smtClean="0"/>
              <a:t>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B59F-A18C-476C-A886-B946E84E419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10 min</a:t>
            </a:r>
          </a:p>
          <a:p>
            <a:r>
              <a:rPr lang="fr-FR" dirty="0" smtClean="0"/>
              <a:t>10 min</a:t>
            </a:r>
          </a:p>
          <a:p>
            <a:r>
              <a:rPr lang="fr-FR" dirty="0" smtClean="0"/>
              <a:t>5</a:t>
            </a:r>
            <a:r>
              <a:rPr lang="fr-FR" baseline="0" dirty="0" smtClean="0"/>
              <a:t>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B59F-A18C-476C-A886-B946E84E419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9E184-B938-431A-8ACB-9E0ED11853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B59F-A18C-476C-A886-B946E84E419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B59F-A18C-476C-A886-B946E84E419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</a:ln>
        </p:spPr>
      </p:sp>
      <p:sp>
        <p:nvSpPr>
          <p:cNvPr id="26627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221211" indent="-221211" hangingPunct="0"/>
            <a:endParaRPr sz="2100" dirty="0" smtClean="0">
              <a:latin typeface="Arial" pitchFamily="34" charset="0"/>
              <a:ea typeface="Bitstream Vera Sans"/>
              <a:cs typeface="Bitstream Vera Sans"/>
            </a:endParaRPr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3690" tIns="46845" rIns="93690" bIns="46845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>
              <a:buNone/>
              <a:defRPr/>
            </a:pPr>
            <a:fld id="{7F200B4C-059F-42CE-82C4-04698BC9B34C}" type="slidenum">
              <a:rPr>
                <a:latin typeface="+mn-lt"/>
                <a:cs typeface="+mn-cs"/>
              </a:rPr>
              <a:pPr algn="r">
                <a:buNone/>
                <a:defRPr/>
              </a:pPr>
              <a:t>20</a:t>
            </a:fld>
            <a:endParaRPr lang="en-US" sz="1200" dirty="0">
              <a:solidFill>
                <a:srgbClr val="000000"/>
              </a:solidFill>
              <a:latin typeface="Calibri" pitchFamily="18"/>
              <a:ea typeface="Bitstream Vera Sans" pitchFamily="2"/>
              <a:cs typeface="Bitstream Vera Sans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VH (1min)</a:t>
            </a:r>
          </a:p>
          <a:p>
            <a:r>
              <a:rPr lang="fr-FR" dirty="0" smtClean="0"/>
              <a:t>email = écosystème complexe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B59F-A18C-476C-A886-B946E84E419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VH (2min)</a:t>
            </a:r>
          </a:p>
          <a:p>
            <a:r>
              <a:rPr lang="fr-FR" dirty="0" smtClean="0"/>
              <a:t>Le problème</a:t>
            </a:r>
            <a:r>
              <a:rPr lang="fr-FR" baseline="0" dirty="0" smtClean="0"/>
              <a:t> du spam est l’équivalent d’un immense « trou noir » dans les constellations du réseau.</a:t>
            </a:r>
          </a:p>
          <a:p>
            <a:r>
              <a:rPr lang="fr-FR" baseline="0" dirty="0" smtClean="0"/>
              <a:t>C’est le principal « cauchemar » de l’internet et une guerre de tous les instants où la course à l’armement est sans cesse à l’œuvre.</a:t>
            </a:r>
          </a:p>
          <a:p>
            <a:r>
              <a:rPr lang="fr-FR" baseline="0" dirty="0" smtClean="0"/>
              <a:t>Tous les indicateurs macro et micro sont à la hausse.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B59F-A18C-476C-A886-B946E84E419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Panel</a:t>
            </a:r>
            <a:r>
              <a:rPr lang="fr-FR" baseline="0" dirty="0" smtClean="0"/>
              <a:t> (nom, fonction, photos)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B59F-A18C-476C-A886-B946E84E419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VH (2min)</a:t>
            </a:r>
          </a:p>
          <a:p>
            <a:r>
              <a:rPr lang="fr-FR" baseline="0" dirty="0" smtClean="0"/>
              <a:t>Passé le temps de l’exploit « sportif », il existe désormais une véritable économie parallèle du spam.</a:t>
            </a:r>
          </a:p>
          <a:p>
            <a:r>
              <a:rPr lang="fr-FR" baseline="0" dirty="0" smtClean="0"/>
              <a:t>Des réseaux de « </a:t>
            </a:r>
            <a:r>
              <a:rPr lang="fr-FR" baseline="0" dirty="0" err="1" smtClean="0"/>
              <a:t>botnets</a:t>
            </a:r>
            <a:r>
              <a:rPr lang="fr-FR" baseline="0" dirty="0" smtClean="0"/>
              <a:t> » sont déployés et loués.</a:t>
            </a:r>
          </a:p>
          <a:p>
            <a:r>
              <a:rPr lang="fr-FR" baseline="0" dirty="0" smtClean="0"/>
              <a:t>Des places de marchés de la cybercriminalité fonctionnent en continu.</a:t>
            </a:r>
            <a:endParaRPr lang="en-US" dirty="0" smtClean="0"/>
          </a:p>
          <a:p>
            <a:r>
              <a:rPr lang="fr-FR" dirty="0" smtClean="0"/>
              <a:t>Exemple: </a:t>
            </a:r>
            <a:r>
              <a:rPr lang="fr-FR" dirty="0" err="1" smtClean="0"/>
              <a:t>Hadopi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Impots</a:t>
            </a:r>
            <a:r>
              <a:rPr lang="fr-FR" baseline="0" dirty="0" smtClean="0"/>
              <a:t>, Collocation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B59F-A18C-476C-A886-B946E84E419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VH (2min)</a:t>
            </a:r>
          </a:p>
          <a:p>
            <a:r>
              <a:rPr lang="fr-FR" baseline="0" dirty="0" smtClean="0"/>
              <a:t>Passé le temps de l’exploit « sportif », il existe désormais une véritable économie parallèle du spam.</a:t>
            </a:r>
          </a:p>
          <a:p>
            <a:r>
              <a:rPr lang="fr-FR" baseline="0" dirty="0" smtClean="0"/>
              <a:t>Des réseaux de « </a:t>
            </a:r>
            <a:r>
              <a:rPr lang="fr-FR" baseline="0" dirty="0" err="1" smtClean="0"/>
              <a:t>botnets</a:t>
            </a:r>
            <a:r>
              <a:rPr lang="fr-FR" baseline="0" dirty="0" smtClean="0"/>
              <a:t> » sont déployés et loués.</a:t>
            </a:r>
          </a:p>
          <a:p>
            <a:r>
              <a:rPr lang="fr-FR" baseline="0" dirty="0" smtClean="0"/>
              <a:t>Des places de marchés de la cybercriminalité fonctionnent en continu.</a:t>
            </a:r>
            <a:endParaRPr lang="en-US" dirty="0" smtClean="0"/>
          </a:p>
          <a:p>
            <a:r>
              <a:rPr lang="fr-FR" dirty="0" smtClean="0"/>
              <a:t>Exemple: </a:t>
            </a:r>
            <a:r>
              <a:rPr lang="fr-FR" dirty="0" err="1" smtClean="0"/>
              <a:t>Hadopi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Impots</a:t>
            </a:r>
            <a:r>
              <a:rPr lang="fr-FR" baseline="0" dirty="0" smtClean="0"/>
              <a:t>, Collocation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B59F-A18C-476C-A886-B946E84E419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VH (2min)</a:t>
            </a:r>
          </a:p>
          <a:p>
            <a:r>
              <a:rPr lang="fr-FR" baseline="0" dirty="0" smtClean="0"/>
              <a:t>Passé le temps de l’exploit « sportif », il existe désormais une véritable économie parallèle du spam.</a:t>
            </a:r>
          </a:p>
          <a:p>
            <a:r>
              <a:rPr lang="fr-FR" baseline="0" dirty="0" smtClean="0"/>
              <a:t>Des réseaux de « </a:t>
            </a:r>
            <a:r>
              <a:rPr lang="fr-FR" baseline="0" dirty="0" err="1" smtClean="0"/>
              <a:t>botnets</a:t>
            </a:r>
            <a:r>
              <a:rPr lang="fr-FR" baseline="0" dirty="0" smtClean="0"/>
              <a:t> » sont déployés et loués.</a:t>
            </a:r>
          </a:p>
          <a:p>
            <a:r>
              <a:rPr lang="fr-FR" baseline="0" dirty="0" smtClean="0"/>
              <a:t>Des places de marchés de la cybercriminalité fonctionnent en continu.</a:t>
            </a:r>
            <a:endParaRPr lang="en-US" dirty="0" smtClean="0"/>
          </a:p>
          <a:p>
            <a:r>
              <a:rPr lang="fr-FR" dirty="0" smtClean="0"/>
              <a:t>Exemple: </a:t>
            </a:r>
            <a:r>
              <a:rPr lang="fr-FR" dirty="0" err="1" smtClean="0"/>
              <a:t>Hadopi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Impots</a:t>
            </a:r>
            <a:r>
              <a:rPr lang="fr-FR" baseline="0" dirty="0" smtClean="0"/>
              <a:t>, Collocation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B59F-A18C-476C-A886-B946E84E419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JCLT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B59F-A18C-476C-A886-B946E84E419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Signal Spam</a:t>
            </a:r>
            <a:r>
              <a:rPr lang="fr-FR" baseline="0" dirty="0" smtClean="0"/>
              <a:t> has </a:t>
            </a:r>
            <a:r>
              <a:rPr lang="fr-FR" baseline="0" dirty="0" err="1" smtClean="0"/>
              <a:t>almost</a:t>
            </a:r>
            <a:r>
              <a:rPr lang="fr-FR" baseline="0" dirty="0" smtClean="0"/>
              <a:t> 10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history</a:t>
            </a:r>
            <a:r>
              <a:rPr lang="fr-FR" baseline="0" dirty="0" smtClean="0"/>
              <a:t> but </a:t>
            </a:r>
            <a:r>
              <a:rPr lang="fr-FR" baseline="0" dirty="0" err="1" smtClean="0"/>
              <a:t>just</a:t>
            </a:r>
            <a:r>
              <a:rPr lang="fr-FR" baseline="0" dirty="0" smtClean="0"/>
              <a:t> look </a:t>
            </a:r>
            <a:r>
              <a:rPr lang="fr-FR" baseline="0" dirty="0" err="1" smtClean="0"/>
              <a:t>closer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Spam has </a:t>
            </a:r>
            <a:r>
              <a:rPr lang="fr-FR" baseline="0" dirty="0" err="1" smtClean="0"/>
              <a:t>shifted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cybercrime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Users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behavior</a:t>
            </a:r>
            <a:r>
              <a:rPr lang="fr-FR" baseline="0" dirty="0" smtClean="0"/>
              <a:t> has </a:t>
            </a:r>
            <a:r>
              <a:rPr lang="fr-FR" baseline="0" dirty="0" err="1" smtClean="0"/>
              <a:t>shited</a:t>
            </a:r>
            <a:r>
              <a:rPr lang="fr-FR" baseline="0" dirty="0" smtClean="0"/>
              <a:t>: « </a:t>
            </a:r>
            <a:r>
              <a:rPr lang="fr-FR" baseline="0" dirty="0" err="1" smtClean="0"/>
              <a:t>every</a:t>
            </a:r>
            <a:r>
              <a:rPr lang="fr-FR" baseline="0" dirty="0" smtClean="0"/>
              <a:t> email I </a:t>
            </a:r>
            <a:r>
              <a:rPr lang="fr-FR" baseline="0" dirty="0" err="1" smtClean="0"/>
              <a:t>don’t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Inbox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spam »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Goverments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tighten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regulation</a:t>
            </a:r>
            <a:r>
              <a:rPr lang="fr-FR" baseline="0" dirty="0" smtClean="0"/>
              <a:t> about </a:t>
            </a:r>
            <a:r>
              <a:rPr lang="fr-FR" baseline="0" dirty="0" err="1" smtClean="0"/>
              <a:t>mar</a:t>
            </a:r>
            <a:r>
              <a:rPr lang="fr-FR" baseline="0" dirty="0" smtClean="0"/>
              <a:t>/</a:t>
            </a:r>
            <a:r>
              <a:rPr lang="fr-FR" baseline="0" dirty="0" err="1" smtClean="0"/>
              <a:t>com</a:t>
            </a:r>
            <a:r>
              <a:rPr lang="fr-FR" baseline="0" dirty="0" smtClean="0"/>
              <a:t> via email. (</a:t>
            </a:r>
            <a:r>
              <a:rPr lang="fr-FR" baseline="0" dirty="0" err="1" smtClean="0"/>
              <a:t>It’s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already</a:t>
            </a:r>
            <a:r>
              <a:rPr lang="fr-FR" baseline="0" dirty="0" smtClean="0"/>
              <a:t> in place in Europe, </a:t>
            </a:r>
            <a:r>
              <a:rPr lang="fr-FR" baseline="0" dirty="0" err="1" smtClean="0"/>
              <a:t>just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voted</a:t>
            </a:r>
            <a:r>
              <a:rPr lang="fr-FR" baseline="0" dirty="0" smtClean="0"/>
              <a:t> in Canada).</a:t>
            </a:r>
          </a:p>
          <a:p>
            <a:r>
              <a:rPr lang="fr-FR" baseline="0" dirty="0" smtClean="0"/>
              <a:t>Top#1 user </a:t>
            </a:r>
            <a:r>
              <a:rPr lang="fr-FR" baseline="0" dirty="0" err="1" smtClean="0"/>
              <a:t>satisf</a:t>
            </a:r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B59F-A18C-476C-A886-B946E84E419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JCLT (8min pour la section)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B59F-A18C-476C-A886-B946E84E419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B59F-A18C-476C-A886-B946E84E419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799" y="2130480"/>
            <a:ext cx="7772400" cy="1469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599" y="3886200"/>
            <a:ext cx="6400799" cy="1752479"/>
          </a:xfrm>
        </p:spPr>
        <p:txBody>
          <a:bodyPr anchorCtr="1"/>
          <a:lstStyle>
            <a:lvl1pPr marL="0" indent="0" algn="ctr">
              <a:buNone/>
              <a:defRPr>
                <a:ln>
                  <a:noFill/>
                </a:ln>
                <a:solidFill>
                  <a:srgbClr val="898989"/>
                </a:solidFill>
                <a:latin typeface="Calibri" pitchFamily="18"/>
                <a:ea typeface="Bitstream Vera Sans" pitchFamily="2"/>
                <a:cs typeface="Bitstream Vera Sans" pitchFamily="2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CC210-4C49-405D-B53C-19DC7F80A041}" type="datetime1">
              <a:rPr/>
              <a:pPr>
                <a:defRPr/>
              </a:pPr>
              <a:t>9/14/2010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22475-4DB1-4B1A-B761-B22CD3BBA3B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0DD25-51E5-44AE-A296-A3B5FC1E59AE}" type="datetime1">
              <a:rPr/>
              <a:pPr>
                <a:defRPr/>
              </a:pPr>
              <a:t>9/14/2010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17F83-79D5-46E9-BE11-54C2CF924FD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80"/>
            <a:ext cx="6019919" cy="5851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6F44C-F21B-4F2D-95FA-BD2FB12286B0}" type="datetime1">
              <a:rPr/>
              <a:pPr>
                <a:defRPr/>
              </a:pPr>
              <a:t>9/14/2010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2C36-70C1-46F9-979D-9AA13B7EE56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f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40500"/>
            <a:ext cx="9144000" cy="317500"/>
          </a:xfrm>
          <a:prstGeom prst="rect">
            <a:avLst/>
          </a:prstGeom>
          <a:solidFill>
            <a:srgbClr val="99CCFF"/>
          </a:solidFill>
          <a:ln>
            <a:noFill/>
            <a:prstDash val="solid"/>
          </a:ln>
        </p:spPr>
        <p:txBody>
          <a:bodyPr wrap="none" lIns="82800" tIns="41400" rIns="82800" bIns="414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0" y="0"/>
            <a:ext cx="9144000" cy="979488"/>
          </a:xfrm>
          <a:prstGeom prst="rect">
            <a:avLst/>
          </a:prstGeom>
          <a:solidFill>
            <a:srgbClr val="99CCFF"/>
          </a:solidFill>
          <a:ln>
            <a:noFill/>
            <a:prstDash val="solid"/>
          </a:ln>
        </p:spPr>
        <p:txBody>
          <a:bodyPr wrap="none" lIns="82800" tIns="41400" rIns="82800" bIns="414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7" name="Titre 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</p:spPr>
        <p:txBody>
          <a:bodyPr lIns="0" tIns="0" rIns="0" bIns="0"/>
          <a:lstStyle>
            <a:lvl1pPr hangingPunct="0">
              <a:defRPr lang="fr-FR">
                <a:latin typeface="Arial" pitchFamily="18"/>
              </a:defRPr>
            </a:lvl1pPr>
          </a:lstStyle>
          <a:p>
            <a:endParaRPr lang="fr-FR"/>
          </a:p>
        </p:txBody>
      </p:sp>
      <p:sp>
        <p:nvSpPr>
          <p:cNvPr id="8" name="Espace réservé du texte 7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lang="fr-FR">
                <a:ln>
                  <a:noFill/>
                </a:ln>
                <a:latin typeface="Arial" pitchFamily="18"/>
              </a:defRPr>
            </a:lvl1pPr>
          </a:lstStyle>
          <a:p>
            <a:endParaRPr lang="fr-FR"/>
          </a:p>
        </p:txBody>
      </p:sp>
      <p:sp>
        <p:nvSpPr>
          <p:cNvPr id="9" name="Rectangle 3"/>
          <p:cNvSpPr txBox="1">
            <a:spLocks noGrp="1"/>
          </p:cNvSpPr>
          <p:nvPr>
            <p:ph type="dt" sz="half" idx="10"/>
          </p:nvPr>
        </p:nvSpPr>
        <p:spPr>
          <a:xfrm>
            <a:off x="457200" y="6540500"/>
            <a:ext cx="2041525" cy="317500"/>
          </a:xfrm>
        </p:spPr>
        <p:txBody>
          <a:bodyPr/>
          <a:lstStyle>
            <a:lvl1pPr hangingPunct="0">
              <a:defRPr lang="fr-FR" sz="2400">
                <a:latin typeface="Times New Roman" pitchFamily="1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4"/>
          <p:cNvSpPr txBox="1">
            <a:spLocks noGrp="1"/>
          </p:cNvSpPr>
          <p:nvPr>
            <p:ph type="ftr" sz="quarter" idx="11"/>
          </p:nvPr>
        </p:nvSpPr>
        <p:spPr>
          <a:xfrm>
            <a:off x="3146425" y="6540500"/>
            <a:ext cx="2805113" cy="317500"/>
          </a:xfrm>
        </p:spPr>
        <p:txBody>
          <a:bodyPr/>
          <a:lstStyle>
            <a:lvl1pPr marL="0" marR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0" i="0" u="none" strike="noStrike" spc="0" baseline="0">
                <a:solidFill>
                  <a:srgbClr val="898989"/>
                </a:solidFill>
                <a:latin typeface="Calibri" pitchFamily="18"/>
              </a:defRPr>
            </a:lvl1pPr>
          </a:lstStyle>
          <a:p>
            <a:pPr>
              <a:defRPr/>
            </a:pPr>
            <a:r>
              <a:t>Signal Spam © 2010</a:t>
            </a:r>
          </a:p>
        </p:txBody>
      </p:sp>
      <p:sp>
        <p:nvSpPr>
          <p:cNvPr id="11" name="Rectangle 5"/>
          <p:cNvSpPr txBox="1">
            <a:spLocks noGrp="1"/>
          </p:cNvSpPr>
          <p:nvPr>
            <p:ph type="sldNum" sz="quarter" idx="12"/>
          </p:nvPr>
        </p:nvSpPr>
        <p:spPr>
          <a:xfrm>
            <a:off x="6516688" y="6540500"/>
            <a:ext cx="2127250" cy="317500"/>
          </a:xfrm>
        </p:spPr>
        <p:txBody>
          <a:bodyPr/>
          <a:lstStyle>
            <a:lvl1pPr>
              <a:defRPr lang="en-GB"/>
            </a:lvl1pPr>
          </a:lstStyle>
          <a:p>
            <a:pPr>
              <a:defRPr/>
            </a:pPr>
            <a:fld id="{6E014AC5-E2B3-48DE-8B0F-CA7E3963B094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40" y="133934"/>
            <a:ext cx="2148480" cy="748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5f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79488"/>
          </a:xfrm>
          <a:prstGeom prst="rect">
            <a:avLst/>
          </a:prstGeom>
          <a:solidFill>
            <a:srgbClr val="99CCFF"/>
          </a:solidFill>
          <a:ln>
            <a:noFill/>
            <a:prstDash val="solid"/>
          </a:ln>
        </p:spPr>
        <p:txBody>
          <a:bodyPr wrap="none" lIns="82800" tIns="41400" rIns="82800" bIns="414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0" y="6540500"/>
            <a:ext cx="9144000" cy="317500"/>
          </a:xfrm>
          <a:prstGeom prst="rect">
            <a:avLst/>
          </a:prstGeom>
          <a:solidFill>
            <a:srgbClr val="99CCFF"/>
          </a:solidFill>
          <a:ln>
            <a:noFill/>
            <a:prstDash val="solid"/>
          </a:ln>
        </p:spPr>
        <p:txBody>
          <a:bodyPr wrap="none" lIns="82800" tIns="41400" rIns="82800" bIns="414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2692800" y="0"/>
            <a:ext cx="6451199" cy="1143360"/>
          </a:xfrm>
        </p:spPr>
        <p:txBody>
          <a:bodyPr/>
          <a:lstStyle>
            <a:lvl1pPr>
              <a:defRPr>
                <a:latin typeface="Calibri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Espace réservé du texte 7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lang="fr-FR">
                <a:ln>
                  <a:noFill/>
                </a:ln>
                <a:latin typeface="Arial" pitchFamily="18"/>
              </a:defRPr>
            </a:lvl1pPr>
          </a:lstStyle>
          <a:p>
            <a:endParaRPr lang="fr-FR"/>
          </a:p>
        </p:txBody>
      </p:sp>
      <p:sp>
        <p:nvSpPr>
          <p:cNvPr id="9" name="Rectangle 3"/>
          <p:cNvSpPr txBox="1">
            <a:spLocks noGrp="1"/>
          </p:cNvSpPr>
          <p:nvPr>
            <p:ph type="dt" sz="half" idx="10"/>
          </p:nvPr>
        </p:nvSpPr>
        <p:spPr>
          <a:xfrm>
            <a:off x="457200" y="6540500"/>
            <a:ext cx="2041525" cy="317500"/>
          </a:xfrm>
        </p:spPr>
        <p:txBody>
          <a:bodyPr/>
          <a:lstStyle>
            <a:lvl1pPr hangingPunct="0">
              <a:defRPr lang="fr-FR" sz="2400">
                <a:latin typeface="Times New Roman" pitchFamily="1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4"/>
          <p:cNvSpPr txBox="1">
            <a:spLocks noGrp="1"/>
          </p:cNvSpPr>
          <p:nvPr>
            <p:ph type="ftr" sz="quarter" idx="11"/>
          </p:nvPr>
        </p:nvSpPr>
        <p:spPr>
          <a:xfrm>
            <a:off x="3146425" y="6540500"/>
            <a:ext cx="2805113" cy="317500"/>
          </a:xfrm>
        </p:spPr>
        <p:txBody>
          <a:bodyPr/>
          <a:lstStyle>
            <a:lvl1pPr marL="0" marR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0" i="0" u="none" strike="noStrike" spc="0" baseline="0">
                <a:solidFill>
                  <a:srgbClr val="898989"/>
                </a:solidFill>
                <a:latin typeface="Calibri" pitchFamily="18"/>
              </a:defRPr>
            </a:lvl1pPr>
          </a:lstStyle>
          <a:p>
            <a:pPr>
              <a:defRPr/>
            </a:pPr>
            <a:r>
              <a:t>Signal Spam © 2010</a:t>
            </a:r>
          </a:p>
        </p:txBody>
      </p:sp>
      <p:sp>
        <p:nvSpPr>
          <p:cNvPr id="11" name="Rectangle 5"/>
          <p:cNvSpPr txBox="1">
            <a:spLocks noGrp="1"/>
          </p:cNvSpPr>
          <p:nvPr>
            <p:ph type="sldNum" sz="quarter" idx="12"/>
          </p:nvPr>
        </p:nvSpPr>
        <p:spPr>
          <a:xfrm>
            <a:off x="6516688" y="6540500"/>
            <a:ext cx="2127250" cy="317500"/>
          </a:xfrm>
        </p:spPr>
        <p:txBody>
          <a:bodyPr/>
          <a:lstStyle>
            <a:lvl1pPr>
              <a:defRPr lang="en-GB"/>
            </a:lvl1pPr>
          </a:lstStyle>
          <a:p>
            <a:pPr>
              <a:defRPr/>
            </a:pPr>
            <a:fld id="{ADDF79DD-F2D7-4509-B01E-379D58983133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40" y="133934"/>
            <a:ext cx="2148480" cy="748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9A55-8D10-42B7-AD80-EFB573CC91B3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E67-D425-439E-91F1-1851042AD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0" y="6539748"/>
            <a:ext cx="9144000" cy="318252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1" y="6539748"/>
            <a:ext cx="2041905" cy="31825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46390" y="6539749"/>
            <a:ext cx="2805129" cy="31825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Signal Spam © 2010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16014" y="6539748"/>
            <a:ext cx="2128320" cy="31825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9BC48-E77F-4B7D-BD45-2141446CA6C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2787" y="0"/>
            <a:ext cx="6451214" cy="114348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979303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40" y="133934"/>
            <a:ext cx="2148480" cy="748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452592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buSzPct val="100000"/>
              <a:buFont typeface="Arial" pitchFamily="34"/>
              <a:buChar char="•"/>
              <a:defRPr sz="32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2B83-B5E2-439D-A846-B243B83E66C6}" type="datetime1">
              <a:rPr/>
              <a:pPr>
                <a:defRPr/>
              </a:pPr>
              <a:t>9/14/2010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E82DD-644C-4250-B1E0-76D5D202519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159" y="4406759"/>
            <a:ext cx="7772400" cy="1362240"/>
          </a:xfrm>
        </p:spPr>
        <p:txBody>
          <a:bodyPr anchor="t" anchorCtr="0"/>
          <a:lstStyle>
            <a:lvl1pPr algn="l">
              <a:defRPr sz="4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159" y="2906640"/>
            <a:ext cx="7772400" cy="1500119"/>
          </a:xfrm>
        </p:spPr>
        <p:txBody>
          <a:bodyPr anchor="b"/>
          <a:lstStyle>
            <a:lvl1pPr marL="0" indent="0">
              <a:spcBef>
                <a:spcPts val="499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1996E-7821-4F1C-9DA6-5022858121A1}" type="datetime1">
              <a:rPr/>
              <a:pPr>
                <a:defRPr/>
              </a:pPr>
              <a:t>9/14/2010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9250F-EC7B-434E-A58D-9AE23CC9B49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4038479" cy="4525920"/>
          </a:xfrm>
        </p:spPr>
        <p:txBody>
          <a:bodyPr anchor="t" anchorCtr="0"/>
          <a:lstStyle>
            <a:lvl1pPr marL="343080" indent="-343080" algn="l">
              <a:spcBef>
                <a:spcPts val="700"/>
              </a:spcBef>
              <a:buSzPct val="100000"/>
              <a:buFont typeface="Arial" pitchFamily="34"/>
              <a:buChar char="•"/>
              <a:defRPr sz="28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4648320" y="1600200"/>
            <a:ext cx="4038479" cy="4525920"/>
          </a:xfrm>
        </p:spPr>
        <p:txBody>
          <a:bodyPr anchor="t" anchorCtr="0"/>
          <a:lstStyle>
            <a:lvl1pPr marL="343080" indent="-343080" algn="l">
              <a:spcBef>
                <a:spcPts val="700"/>
              </a:spcBef>
              <a:buSzPct val="100000"/>
              <a:buFont typeface="Arial" pitchFamily="34"/>
              <a:buChar char="•"/>
              <a:defRPr sz="28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8B1DD-1176-4E51-83F6-0741C8DC4F2E}" type="datetime1">
              <a:rPr/>
              <a:pPr>
                <a:defRPr/>
              </a:pPr>
              <a:t>9/14/2010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9EC0-51A2-4D16-AC60-06094C2427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9" cy="639720"/>
          </a:xfrm>
        </p:spPr>
        <p:txBody>
          <a:bodyPr anchor="b"/>
          <a:lstStyle>
            <a:lvl1pPr marL="0" indent="0">
              <a:spcBef>
                <a:spcPts val="601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0"/>
            <a:ext cx="4040279" cy="3951360"/>
          </a:xfrm>
        </p:spPr>
        <p:txBody>
          <a:bodyPr anchor="t" anchorCtr="0"/>
          <a:lstStyle>
            <a:lvl1pPr marL="343080" indent="-343080" algn="l">
              <a:spcBef>
                <a:spcPts val="601"/>
              </a:spcBef>
              <a:buSzPct val="100000"/>
              <a:buFont typeface="Arial" pitchFamily="34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80" y="1535039"/>
            <a:ext cx="4041719" cy="639720"/>
          </a:xfrm>
        </p:spPr>
        <p:txBody>
          <a:bodyPr anchor="b"/>
          <a:lstStyle>
            <a:lvl1pPr marL="0" indent="0">
              <a:spcBef>
                <a:spcPts val="601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4645080" y="2174760"/>
            <a:ext cx="4041719" cy="3951360"/>
          </a:xfrm>
        </p:spPr>
        <p:txBody>
          <a:bodyPr anchor="t" anchorCtr="0"/>
          <a:lstStyle>
            <a:lvl1pPr marL="343080" indent="-343080" algn="l">
              <a:spcBef>
                <a:spcPts val="601"/>
              </a:spcBef>
              <a:buSzPct val="100000"/>
              <a:buFont typeface="Arial" pitchFamily="34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ACF54-9B75-4E90-9726-7C5E9BC0B499}" type="datetime1">
              <a:rPr/>
              <a:pPr>
                <a:defRPr/>
              </a:pPr>
              <a:t>9/14/2010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87F90-7268-458A-AFEC-0F873A17405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BD47-833D-4FEF-9B16-AC96BBCFD10B}" type="datetime1">
              <a:rPr/>
              <a:pPr>
                <a:defRPr/>
              </a:pPr>
              <a:t>9/14/2010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8CA92-6C4D-48DB-AFB5-AB6566617C1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 lIns="0" tIns="0" rIns="0" bIns="0"/>
          <a:lstStyle>
            <a:lvl1pPr hangingPunct="0">
              <a:defRPr lang="fr-FR">
                <a:latin typeface="Arial" pitchFamily="18"/>
              </a:defRPr>
            </a:lvl1pPr>
          </a:lstStyle>
          <a:p>
            <a:endParaRPr lang="fr-FR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lang="fr-FR">
                <a:ln>
                  <a:noFill/>
                </a:ln>
                <a:latin typeface="Arial" pitchFamily="18"/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EACF-D98D-4E67-8E07-FBF634EF648F}" type="datetime1">
              <a:rPr/>
              <a:pPr>
                <a:defRPr/>
              </a:pPr>
              <a:t>9/14/2010</a:t>
            </a:fld>
            <a:endParaRPr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A6309-7DE8-49DF-A88F-D5921B6745F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2880"/>
            <a:ext cx="3008160" cy="1162080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3575159" y="272880"/>
            <a:ext cx="5111640" cy="585324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buSzPct val="100000"/>
              <a:buFont typeface="Arial" pitchFamily="34"/>
              <a:buChar char="•"/>
              <a:defRPr sz="32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4960"/>
            <a:ext cx="3008160" cy="469116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DB86A-30F3-4C40-90A9-64F40E5727CF}" type="datetime1">
              <a:rPr/>
              <a:pPr>
                <a:defRPr/>
              </a:pPr>
              <a:t>9/14/2010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3AB1C-68C5-48EC-8A6D-2C837750893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440" y="4800600"/>
            <a:ext cx="5486399" cy="566640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1792440" y="612720"/>
            <a:ext cx="5486399" cy="4114800"/>
          </a:xfrm>
        </p:spPr>
        <p:txBody>
          <a:bodyPr anchor="t" anchorCtr="0"/>
          <a:lstStyle>
            <a:lvl1pPr hangingPunct="0">
              <a:defRPr lang="fr-FR">
                <a:latin typeface="Arial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440" y="5367240"/>
            <a:ext cx="5486399" cy="804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FA075-E24E-410D-80DA-F889CA9F3FF5}" type="datetime1">
              <a:rPr/>
              <a:pPr>
                <a:defRPr/>
              </a:pPr>
              <a:t>9/14/2010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01F34-34D4-4EA1-A7C6-9FA7360DA5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l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898989"/>
                </a:solidFill>
                <a:latin typeface="Calibri" pitchFamily="18"/>
                <a:ea typeface="Bitstream Vera Sans" pitchFamily="2"/>
                <a:cs typeface="Bitstream Vera Sans" pitchFamily="2"/>
              </a:defRPr>
            </a:lvl1pPr>
          </a:lstStyle>
          <a:p>
            <a:pPr>
              <a:defRPr/>
            </a:pPr>
            <a:fld id="{08FB0DD2-3065-46D6-A9FE-804E9C77ADE9}" type="datetime1">
              <a:rPr/>
              <a:pPr>
                <a:defRPr/>
              </a:pPr>
              <a:t>9/14/2010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2400" kern="1200">
                <a:latin typeface="Times New Roman" pitchFamily="18"/>
                <a:ea typeface="Bitstream Vera Sans" pitchFamily="2"/>
                <a:cs typeface="Bitstream Vera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898989"/>
                </a:solidFill>
                <a:latin typeface="Calibri" pitchFamily="18"/>
                <a:ea typeface="Bitstream Vera Sans" pitchFamily="2"/>
                <a:cs typeface="Bitstream Vera Sans" pitchFamily="2"/>
              </a:defRPr>
            </a:lvl1pPr>
          </a:lstStyle>
          <a:p>
            <a:pPr>
              <a:defRPr/>
            </a:pPr>
            <a:fld id="{EFF40F1D-8A98-426F-BA3F-9FEAA878CE7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ransition/>
  <p:txStyles>
    <p:titleStyle>
      <a:lvl1pPr algn="ctr" rtl="0" eaLnBrk="0" fontAlgn="base"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" pitchFamily="18"/>
          <a:ea typeface="Bitstream Vera Sans" pitchFamily="2"/>
          <a:cs typeface="Bitstream Vera Sans" pitchFamily="2"/>
        </a:defRPr>
      </a:lvl1pPr>
      <a:lvl2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Bitstream Vera Sans"/>
          <a:cs typeface="Bitstream Vera Sans"/>
        </a:defRPr>
      </a:lvl2pPr>
      <a:lvl3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Bitstream Vera Sans"/>
          <a:cs typeface="Bitstream Vera Sans"/>
        </a:defRPr>
      </a:lvl3pPr>
      <a:lvl4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Bitstream Vera Sans"/>
          <a:cs typeface="Bitstream Vera Sans"/>
        </a:defRPr>
      </a:lvl4pPr>
      <a:lvl5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Bitstream Vera Sans"/>
          <a:cs typeface="Bitstream Vera Sans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Bitstream Vera Sans"/>
          <a:cs typeface="Bitstream Vera Sans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Bitstream Vera Sans"/>
          <a:cs typeface="Bitstream Vera Sans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Bitstream Vera Sans"/>
          <a:cs typeface="Bitstream Vera Sans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Bitstream Vera Sans"/>
          <a:cs typeface="Bitstream Vera Sans"/>
        </a:defRPr>
      </a:lvl9pPr>
    </p:titleStyle>
    <p:bodyStyle>
      <a:lvl1pPr marL="342900" indent="-342900" algn="l" rtl="0" eaLnBrk="0" fontAlgn="base">
        <a:spcBef>
          <a:spcPts val="800"/>
        </a:spcBef>
        <a:spcAft>
          <a:spcPct val="0"/>
        </a:spcAft>
        <a:buSzPct val="100000"/>
        <a:buFont typeface="Arial" pitchFamily="34" charset="0"/>
        <a:buChar char="•"/>
        <a:defRPr lang="en-US" sz="3200" kern="1200">
          <a:solidFill>
            <a:srgbClr val="000000"/>
          </a:solidFill>
          <a:latin typeface="Calibri"/>
        </a:defRPr>
      </a:lvl1pPr>
      <a:lvl2pPr marL="742950" lvl="1" indent="-285750" algn="l" rtl="0" eaLnBrk="0" fontAlgn="base">
        <a:spcBef>
          <a:spcPts val="700"/>
        </a:spcBef>
        <a:spcAft>
          <a:spcPct val="0"/>
        </a:spcAft>
        <a:buSzPct val="100000"/>
        <a:buFont typeface="Arial" pitchFamily="34" charset="0"/>
        <a:buChar char="–"/>
        <a:defRPr lang="en-US" sz="28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>
        <a:spcBef>
          <a:spcPts val="600"/>
        </a:spcBef>
        <a:spcAft>
          <a:spcPct val="0"/>
        </a:spcAft>
        <a:buSzPct val="100000"/>
        <a:buFont typeface="Arial" pitchFamily="34" charset="0"/>
        <a:buChar char="•"/>
        <a:defRPr lang="en-US" sz="24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>
        <a:spcBef>
          <a:spcPts val="500"/>
        </a:spcBef>
        <a:spcAft>
          <a:spcPct val="0"/>
        </a:spcAft>
        <a:buSzPct val="100000"/>
        <a:buFont typeface="Arial" pitchFamily="34" charset="0"/>
        <a:buChar char="–"/>
        <a:defRPr lang="en-US" sz="2000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en-US" sz="2000" kern="1200">
          <a:solidFill>
            <a:srgbClr val="000000"/>
          </a:solidFill>
          <a:latin typeface="Calibri"/>
        </a:defRPr>
      </a:lvl5pPr>
      <a:lvl6pPr marL="2514600" indent="-228600" algn="l" rtl="0" eaLnBrk="0" fontAlgn="base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en-US" sz="2000" kern="1200">
          <a:solidFill>
            <a:srgbClr val="000000"/>
          </a:solidFill>
          <a:latin typeface="Calibri"/>
        </a:defRPr>
      </a:lvl6pPr>
      <a:lvl7pPr marL="2971800" indent="-228600" algn="l" rtl="0" eaLnBrk="0" fontAlgn="base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en-US" sz="2000" kern="1200">
          <a:solidFill>
            <a:srgbClr val="000000"/>
          </a:solidFill>
          <a:latin typeface="Calibri"/>
        </a:defRPr>
      </a:lvl7pPr>
      <a:lvl8pPr marL="3429000" indent="-228600" algn="l" rtl="0" eaLnBrk="0" fontAlgn="base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en-US" sz="2000" kern="1200">
          <a:solidFill>
            <a:srgbClr val="000000"/>
          </a:solidFill>
          <a:latin typeface="Calibri"/>
        </a:defRPr>
      </a:lvl8pPr>
      <a:lvl9pPr marL="3886200" indent="-228600" algn="l" rtl="0" eaLnBrk="0" fontAlgn="base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en-US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2.jpeg"/><Relationship Id="rId5" Type="http://schemas.openxmlformats.org/officeDocument/2006/relationships/diagramData" Target="../diagrams/data1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microsoft.com/office/2007/relationships/diagramDrawing" Target="../diagrams/drawing1.xml"/><Relationship Id="rId1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05A7-973D-4C5F-913A-9D123417387F}" type="slidenum">
              <a:rPr lang="fr-FR"/>
              <a:pPr/>
              <a:t>1</a:t>
            </a:fld>
            <a:endParaRPr lang="fr-FR"/>
          </a:p>
        </p:txBody>
      </p:sp>
      <p:pic>
        <p:nvPicPr>
          <p:cNvPr id="2071" name="Picture 23" descr="Fon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349500"/>
            <a:ext cx="7772400" cy="1470025"/>
          </a:xfrm>
        </p:spPr>
        <p:txBody>
          <a:bodyPr/>
          <a:lstStyle/>
          <a:p>
            <a:r>
              <a:rPr lang="fr-FR" sz="3600">
                <a:solidFill>
                  <a:srgbClr val="924ACE"/>
                </a:solidFill>
              </a:rPr>
              <a:t>Vers un Internet plus responsable: quels outils pour quels enjeux?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92600"/>
            <a:ext cx="6400800" cy="2422525"/>
          </a:xfrm>
        </p:spPr>
        <p:txBody>
          <a:bodyPr/>
          <a:lstStyle/>
          <a:p>
            <a:r>
              <a:rPr lang="fr-FR" i="1"/>
              <a:t>26 mai 2011 </a:t>
            </a:r>
            <a:r>
              <a:rPr lang="fr-FR" sz="2400" i="1"/>
              <a:t>10h-13h</a:t>
            </a:r>
          </a:p>
          <a:p>
            <a:r>
              <a:rPr lang="fr-FR" sz="2000" i="1">
                <a:solidFill>
                  <a:srgbClr val="FF9900"/>
                </a:solidFill>
              </a:rPr>
              <a:t>Une conférence de l’AFA</a:t>
            </a:r>
          </a:p>
        </p:txBody>
      </p:sp>
      <p:pic>
        <p:nvPicPr>
          <p:cNvPr id="2063" name="Picture 15" descr="logo_AFA_RV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88913"/>
            <a:ext cx="3132137" cy="1581150"/>
          </a:xfrm>
          <a:prstGeom prst="rect">
            <a:avLst/>
          </a:prstGeom>
          <a:noFill/>
        </p:spPr>
      </p:pic>
      <p:pic>
        <p:nvPicPr>
          <p:cNvPr id="2064" name="Picture 16" descr="LOGO EURO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6021388"/>
            <a:ext cx="9318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dui_signa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5589588"/>
            <a:ext cx="584200" cy="1143000"/>
          </a:xfrm>
          <a:prstGeom prst="rect">
            <a:avLst/>
          </a:prstGeom>
          <a:noFill/>
        </p:spPr>
      </p:pic>
      <p:pic>
        <p:nvPicPr>
          <p:cNvPr id="2066" name="Picture 18" descr="logo_ISC_vec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5949950"/>
            <a:ext cx="914400" cy="744538"/>
          </a:xfrm>
          <a:prstGeom prst="rect">
            <a:avLst/>
          </a:prstGeom>
          <a:noFill/>
        </p:spPr>
      </p:pic>
      <p:pic>
        <p:nvPicPr>
          <p:cNvPr id="2067" name="Picture 19" descr="logo_pd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6092825"/>
            <a:ext cx="152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 descr="netecou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625" y="6165850"/>
            <a:ext cx="1223963" cy="51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signalsp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5969111"/>
            <a:ext cx="2679365" cy="888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0" b="1" dirty="0" smtClean="0"/>
              <a:t>Signal Spam,</a:t>
            </a:r>
          </a:p>
          <a:p>
            <a:r>
              <a:rPr lang="fr-FR" sz="8000" b="1" dirty="0" smtClean="0"/>
              <a:t>le réseau de confiance pour agir contre le spam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87" y="0"/>
            <a:ext cx="6451214" cy="966324"/>
          </a:xfrm>
        </p:spPr>
        <p:txBody>
          <a:bodyPr>
            <a:normAutofit/>
          </a:bodyPr>
          <a:lstStyle/>
          <a:p>
            <a:r>
              <a:rPr lang="fr-FR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nouvelle réponse</a:t>
            </a:r>
            <a:endParaRPr lang="fr-FR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8520" y="1071607"/>
            <a:ext cx="925252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900" b="1" smtClean="0">
                <a:latin typeface="+mn-lt"/>
              </a:rPr>
              <a:t> </a:t>
            </a:r>
          </a:p>
          <a:p>
            <a:pPr lvl="1" algn="ctr"/>
            <a:r>
              <a:rPr lang="fr-FR" sz="3200" b="1" smtClean="0">
                <a:latin typeface="+mn-lt"/>
              </a:rPr>
              <a:t>en un projet de standard “Spam Reporting Center”</a:t>
            </a:r>
          </a:p>
          <a:p>
            <a:pPr lvl="1"/>
            <a:endParaRPr lang="fr-FR" sz="2800" b="1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971600" y="2546901"/>
            <a:ext cx="432048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1</a:t>
            </a:r>
            <a:endParaRPr lang="fr-F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474893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latin typeface="+mn-lt"/>
              </a:rPr>
              <a:t>Mobiliser/éduquer l’internaute</a:t>
            </a:r>
          </a:p>
          <a:p>
            <a:r>
              <a:rPr lang="fr-FR" sz="2800" smtClean="0">
                <a:latin typeface="+mn-lt"/>
              </a:rPr>
              <a:t>et collecter des signalements</a:t>
            </a:r>
            <a:endParaRPr lang="fr-FR" sz="2800"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971600" y="384188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2</a:t>
            </a:r>
            <a:endParaRPr lang="fr-F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3769876"/>
            <a:ext cx="7380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latin typeface="+mn-lt"/>
              </a:rPr>
              <a:t>Distribuer des données utiles à tout l’écosystème</a:t>
            </a:r>
            <a:endParaRPr lang="fr-FR" sz="2800"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71600" y="4994012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3</a:t>
            </a:r>
            <a:endParaRPr lang="fr-F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492200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latin typeface="+mn-lt"/>
              </a:rPr>
              <a:t>Etre un espace collaboratif pour tout l’écosystème</a:t>
            </a:r>
            <a:endParaRPr lang="fr-FR" sz="2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signalsp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5969111"/>
            <a:ext cx="2679365" cy="888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C61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0" b="1" dirty="0" smtClean="0"/>
              <a:t> Signal	er,</a:t>
            </a:r>
          </a:p>
          <a:p>
            <a:r>
              <a:rPr lang="fr-FR" sz="8000" b="1" dirty="0" smtClean="0"/>
              <a:t> c’est agir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87" y="0"/>
            <a:ext cx="6451214" cy="966324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Signaler, c’est agir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990600"/>
            <a:ext cx="36576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fr-FR" dirty="0" smtClean="0">
                <a:latin typeface="+mn-lt"/>
              </a:rPr>
              <a:t> En quelques clics quel que soit l’environnement informatique</a:t>
            </a:r>
          </a:p>
          <a:p>
            <a:pPr>
              <a:buSzPct val="100000"/>
              <a:buBlip>
                <a:blip r:embed="rId3"/>
              </a:buBlip>
            </a:pPr>
            <a:endParaRPr lang="fr-FR" dirty="0" smtClean="0">
              <a:latin typeface="+mn-lt"/>
            </a:endParaRPr>
          </a:p>
          <a:p>
            <a:pPr>
              <a:buSzPct val="100000"/>
              <a:buBlip>
                <a:blip r:embed="rId3"/>
              </a:buBlip>
            </a:pPr>
            <a:r>
              <a:rPr lang="fr-FR" dirty="0" smtClean="0">
                <a:latin typeface="+mn-lt"/>
              </a:rPr>
              <a:t> Un format de transfert de données standard adaptable et contrôlable</a:t>
            </a:r>
          </a:p>
          <a:p>
            <a:pPr>
              <a:buSzPct val="100000"/>
              <a:buBlip>
                <a:blip r:embed="rId3"/>
              </a:buBlip>
            </a:pPr>
            <a:endParaRPr lang="fr-FR" dirty="0" smtClean="0">
              <a:latin typeface="+mn-lt"/>
            </a:endParaRPr>
          </a:p>
          <a:p>
            <a:pPr>
              <a:buSzPct val="100000"/>
              <a:buBlip>
                <a:blip r:embed="rId3"/>
              </a:buBlip>
            </a:pPr>
            <a:r>
              <a:rPr lang="fr-FR" dirty="0" smtClean="0">
                <a:latin typeface="+mn-lt"/>
              </a:rPr>
              <a:t> Données efficaces à la base de tous les processus de lutte anti-spam de tous les acteurs de l’écosystème de l’email</a:t>
            </a:r>
          </a:p>
          <a:p>
            <a:pPr>
              <a:buSzPct val="69000"/>
              <a:buFont typeface="Wingdings" pitchFamily="2" charset="2"/>
              <a:buChar char="q"/>
            </a:pPr>
            <a:endParaRPr lang="fr-FR" sz="700" dirty="0" smtClean="0">
              <a:latin typeface="+mn-lt"/>
            </a:endParaRPr>
          </a:p>
        </p:txBody>
      </p:sp>
      <p:pic>
        <p:nvPicPr>
          <p:cNvPr id="4098" name="Picture 2" descr="http://www.thetechherald.com/media/images/200940/NoSpam1_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14800"/>
            <a:ext cx="3657600" cy="2438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1600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+mn-lt"/>
              </a:rPr>
              <a:t>Une réponse</a:t>
            </a:r>
            <a:endParaRPr lang="en-US" sz="36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819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0070C0"/>
                </a:solidFill>
                <a:latin typeface="+mn-lt"/>
              </a:rPr>
              <a:t>simple</a:t>
            </a:r>
            <a:endParaRPr lang="en-US" sz="5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2438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+mn-lt"/>
              </a:rPr>
              <a:t>didactique</a:t>
            </a:r>
            <a:endParaRPr lang="en-US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38100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universelle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953000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atin typeface="+mn-lt"/>
              </a:rPr>
              <a:t>à l’efficacité</a:t>
            </a:r>
          </a:p>
          <a:p>
            <a:r>
              <a:rPr lang="fr-FR" sz="4000" b="1" dirty="0" smtClean="0">
                <a:latin typeface="+mn-lt"/>
              </a:rPr>
              <a:t>	</a:t>
            </a:r>
            <a:r>
              <a:rPr lang="fr-FR" sz="4800" b="1" dirty="0" smtClean="0">
                <a:solidFill>
                  <a:srgbClr val="0070C0"/>
                </a:solidFill>
                <a:latin typeface="+mn-lt"/>
              </a:rPr>
              <a:t>transversale</a:t>
            </a:r>
            <a:endParaRPr lang="en-US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15816" y="260648"/>
            <a:ext cx="432048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tosWorldline_logo_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459585"/>
            <a:ext cx="409575" cy="4095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92787" y="0"/>
            <a:ext cx="6451214" cy="96632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Signaler via…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Donut 9"/>
          <p:cNvSpPr>
            <a:spLocks/>
          </p:cNvSpPr>
          <p:nvPr/>
        </p:nvSpPr>
        <p:spPr>
          <a:xfrm>
            <a:off x="132184" y="1412776"/>
            <a:ext cx="4895936" cy="4895936"/>
          </a:xfrm>
          <a:prstGeom prst="donut">
            <a:avLst/>
          </a:prstGeom>
          <a:blipFill dpi="0" rotWithShape="1">
            <a:blip r:embed="rId4" cstate="print">
              <a:alphaModFix amt="80000"/>
            </a:blip>
            <a:srcRect/>
            <a:tile tx="0" ty="0" sx="100000" sy="100000" flip="none" algn="tl"/>
          </a:blipFill>
          <a:ln w="3175"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lock Arc 8"/>
          <p:cNvSpPr/>
          <p:nvPr/>
        </p:nvSpPr>
        <p:spPr>
          <a:xfrm rot="16200000">
            <a:off x="132456" y="1412504"/>
            <a:ext cx="4895936" cy="4896480"/>
          </a:xfrm>
          <a:prstGeom prst="blockArc">
            <a:avLst>
              <a:gd name="adj1" fmla="val 12462284"/>
              <a:gd name="adj2" fmla="val 19439832"/>
              <a:gd name="adj3" fmla="val 25198"/>
            </a:avLst>
          </a:prstGeom>
          <a:gradFill flip="none" rotWithShape="1">
            <a:gsLst>
              <a:gs pos="0">
                <a:srgbClr val="8EA6C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" scaled="0"/>
            <a:tileRect/>
          </a:gradFill>
          <a:ln w="9525" cap="sq"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644352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5648" y="2484179"/>
            <a:ext cx="316835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/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Cisco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SpamCop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en-US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courant 2011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</a:p>
          <a:p>
            <a:pPr algn="r"/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/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Alinto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algn="r"/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Atos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Worldline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/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GoLive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algn="r"/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Zimbra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/>
            <a:endParaRPr lang="en-US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Windows Live Hotmail</a:t>
            </a:r>
          </a:p>
          <a:p>
            <a:pPr algn="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en-US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courant 2011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/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1348026"/>
            <a:ext cx="31683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Outlook 2003, 2007, (2010)</a:t>
            </a: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Thunderbird 2.x, 3.x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1770112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Outlook_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34000" y="1371600"/>
            <a:ext cx="408431" cy="381600"/>
          </a:xfrm>
          <a:prstGeom prst="rect">
            <a:avLst/>
          </a:prstGeom>
        </p:spPr>
      </p:pic>
      <p:pic>
        <p:nvPicPr>
          <p:cNvPr id="12" name="Picture 11" descr="SpamCop_log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20272" y="3212976"/>
            <a:ext cx="323850" cy="323850"/>
          </a:xfrm>
          <a:prstGeom prst="rect">
            <a:avLst/>
          </a:prstGeom>
        </p:spPr>
      </p:pic>
      <p:pic>
        <p:nvPicPr>
          <p:cNvPr id="14" name="Picture 13" descr="Alinto_logo_mini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28384" y="4149080"/>
            <a:ext cx="323850" cy="152400"/>
          </a:xfrm>
          <a:prstGeom prst="rect">
            <a:avLst/>
          </a:prstGeom>
        </p:spPr>
      </p:pic>
      <p:pic>
        <p:nvPicPr>
          <p:cNvPr id="15" name="Picture 14" descr="WLHotmail_log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28184" y="5805264"/>
            <a:ext cx="433315" cy="29790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915816" y="260648"/>
            <a:ext cx="432048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8" name="Picture 17" descr="Zimbra_ico.ico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884368" y="5229200"/>
            <a:ext cx="288032" cy="2880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87" y="0"/>
            <a:ext cx="6451214" cy="966324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Signaler, c’est agir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lipse 5"/>
          <p:cNvSpPr/>
          <p:nvPr/>
        </p:nvSpPr>
        <p:spPr>
          <a:xfrm>
            <a:off x="2539892" y="1617917"/>
            <a:ext cx="1251857" cy="7801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Opérateur Internet</a:t>
            </a:r>
            <a:endParaRPr lang="fr-FR" sz="1200" dirty="0"/>
          </a:p>
        </p:txBody>
      </p:sp>
      <p:cxnSp>
        <p:nvCxnSpPr>
          <p:cNvPr id="5" name="Connecteur droit avec flèche 8"/>
          <p:cNvCxnSpPr/>
          <p:nvPr/>
        </p:nvCxnSpPr>
        <p:spPr>
          <a:xfrm flipV="1">
            <a:off x="2642809" y="2460715"/>
            <a:ext cx="523011" cy="13189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10"/>
          <p:cNvSpPr/>
          <p:nvPr/>
        </p:nvSpPr>
        <p:spPr>
          <a:xfrm>
            <a:off x="4267200" y="2365499"/>
            <a:ext cx="2438400" cy="11756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CNIL</a:t>
            </a:r>
          </a:p>
          <a:p>
            <a:pPr algn="ctr"/>
            <a:r>
              <a:rPr lang="fr-FR" sz="1400" b="1" dirty="0" smtClean="0"/>
              <a:t>Police /Gendarmerie</a:t>
            </a:r>
          </a:p>
          <a:p>
            <a:pPr algn="ctr"/>
            <a:r>
              <a:rPr lang="fr-FR" sz="1400" b="1" dirty="0" smtClean="0"/>
              <a:t>ANSSI</a:t>
            </a:r>
            <a:endParaRPr lang="fr-FR" sz="1400" b="1" dirty="0"/>
          </a:p>
        </p:txBody>
      </p:sp>
      <p:cxnSp>
        <p:nvCxnSpPr>
          <p:cNvPr id="7" name="Connecteur droit avec flèche 11"/>
          <p:cNvCxnSpPr/>
          <p:nvPr/>
        </p:nvCxnSpPr>
        <p:spPr>
          <a:xfrm flipV="1">
            <a:off x="2929467" y="3221843"/>
            <a:ext cx="1413933" cy="896256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lipse 16"/>
          <p:cNvSpPr/>
          <p:nvPr/>
        </p:nvSpPr>
        <p:spPr>
          <a:xfrm>
            <a:off x="4691741" y="3862889"/>
            <a:ext cx="2313216" cy="11756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Sociétés spécialisées dans l’envoi des mails pour les annonceurs et e-commerçants</a:t>
            </a:r>
            <a:endParaRPr lang="fr-FR" sz="1200" dirty="0"/>
          </a:p>
        </p:txBody>
      </p:sp>
      <p:cxnSp>
        <p:nvCxnSpPr>
          <p:cNvPr id="9" name="Connecteur droit avec flèche 17"/>
          <p:cNvCxnSpPr/>
          <p:nvPr/>
        </p:nvCxnSpPr>
        <p:spPr>
          <a:xfrm>
            <a:off x="3124200" y="4422899"/>
            <a:ext cx="1467152" cy="2781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e 24"/>
          <p:cNvSpPr/>
          <p:nvPr/>
        </p:nvSpPr>
        <p:spPr>
          <a:xfrm>
            <a:off x="6068784" y="5482613"/>
            <a:ext cx="2313216" cy="11756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Annonceurs</a:t>
            </a:r>
            <a:r>
              <a:rPr lang="fr-FR" sz="1200" dirty="0"/>
              <a:t> </a:t>
            </a:r>
            <a:r>
              <a:rPr lang="fr-FR" sz="1200" dirty="0" smtClean="0"/>
              <a:t>ou</a:t>
            </a:r>
          </a:p>
          <a:p>
            <a:pPr algn="ctr"/>
            <a:r>
              <a:rPr lang="fr-FR" sz="1200" dirty="0" smtClean="0"/>
              <a:t>e-commerçants</a:t>
            </a:r>
          </a:p>
        </p:txBody>
      </p:sp>
      <p:cxnSp>
        <p:nvCxnSpPr>
          <p:cNvPr id="11" name="Connecteur droit avec flèche 25"/>
          <p:cNvCxnSpPr/>
          <p:nvPr/>
        </p:nvCxnSpPr>
        <p:spPr>
          <a:xfrm>
            <a:off x="6230679" y="5100233"/>
            <a:ext cx="424441" cy="3823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e 29"/>
          <p:cNvSpPr/>
          <p:nvPr/>
        </p:nvSpPr>
        <p:spPr>
          <a:xfrm>
            <a:off x="7162800" y="1524000"/>
            <a:ext cx="1566333" cy="9930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Collaboration Européenne et Internationale</a:t>
            </a:r>
            <a:endParaRPr lang="fr-FR" sz="1200" dirty="0"/>
          </a:p>
        </p:txBody>
      </p:sp>
      <p:sp>
        <p:nvSpPr>
          <p:cNvPr id="13" name="Double flèche horizontale 30"/>
          <p:cNvSpPr/>
          <p:nvPr/>
        </p:nvSpPr>
        <p:spPr>
          <a:xfrm rot="17063610">
            <a:off x="2009060" y="4886488"/>
            <a:ext cx="708524" cy="28786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ouble flèche horizontale 32"/>
          <p:cNvSpPr/>
          <p:nvPr/>
        </p:nvSpPr>
        <p:spPr>
          <a:xfrm rot="19632012">
            <a:off x="6637835" y="2278044"/>
            <a:ext cx="504750" cy="28786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5"/>
          <p:cNvSpPr/>
          <p:nvPr/>
        </p:nvSpPr>
        <p:spPr>
          <a:xfrm>
            <a:off x="4884056" y="1044700"/>
            <a:ext cx="1251857" cy="780143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Source de spam</a:t>
            </a:r>
            <a:endParaRPr lang="fr-FR" sz="1200" dirty="0"/>
          </a:p>
        </p:txBody>
      </p:sp>
      <p:cxnSp>
        <p:nvCxnSpPr>
          <p:cNvPr id="16" name="Connecteur droit avec flèche 25"/>
          <p:cNvCxnSpPr/>
          <p:nvPr/>
        </p:nvCxnSpPr>
        <p:spPr>
          <a:xfrm flipV="1">
            <a:off x="3867704" y="1617917"/>
            <a:ext cx="1016352" cy="3867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34"/>
          <p:cNvCxnSpPr/>
          <p:nvPr/>
        </p:nvCxnSpPr>
        <p:spPr>
          <a:xfrm>
            <a:off x="1076325" y="4194299"/>
            <a:ext cx="949627" cy="278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34"/>
          <p:cNvCxnSpPr/>
          <p:nvPr/>
        </p:nvCxnSpPr>
        <p:spPr>
          <a:xfrm>
            <a:off x="990600" y="4346699"/>
            <a:ext cx="1035352" cy="2781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20"/>
          <p:cNvCxnSpPr>
            <a:stCxn id="4" idx="2"/>
          </p:cNvCxnSpPr>
          <p:nvPr/>
        </p:nvCxnSpPr>
        <p:spPr>
          <a:xfrm rot="10800000" flipV="1">
            <a:off x="819554" y="2007989"/>
            <a:ext cx="1720338" cy="1878908"/>
          </a:xfrm>
          <a:prstGeom prst="curvedConnector2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33952" y="990600"/>
            <a:ext cx="1850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Envoi de spam depuis un ordinateur </a:t>
            </a:r>
            <a:r>
              <a:rPr lang="fr-FR" sz="1000" dirty="0">
                <a:solidFill>
                  <a:srgbClr val="FF0000"/>
                </a:solidFill>
              </a:rPr>
              <a:t>compromis </a:t>
            </a:r>
            <a:r>
              <a:rPr lang="fr-FR" sz="1000" dirty="0" smtClean="0">
                <a:solidFill>
                  <a:srgbClr val="FF0000"/>
                </a:solidFill>
              </a:rPr>
              <a:t> ou  un compte email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21" name="Curved Connector 50"/>
          <p:cNvCxnSpPr>
            <a:stCxn id="10" idx="2"/>
          </p:cNvCxnSpPr>
          <p:nvPr/>
        </p:nvCxnSpPr>
        <p:spPr>
          <a:xfrm rot="10800000">
            <a:off x="5509988" y="5116126"/>
            <a:ext cx="558797" cy="954316"/>
          </a:xfrm>
          <a:prstGeom prst="curvedConnector2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86200" y="5946899"/>
            <a:ext cx="1721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00B050"/>
                </a:solidFill>
              </a:rPr>
              <a:t>Envoi de mail marketing légitime</a:t>
            </a:r>
            <a:endParaRPr lang="en-US" sz="1000" dirty="0">
              <a:solidFill>
                <a:srgbClr val="00B050"/>
              </a:solidFill>
            </a:endParaRPr>
          </a:p>
        </p:txBody>
      </p:sp>
      <p:cxnSp>
        <p:nvCxnSpPr>
          <p:cNvPr id="23" name="Curved Connector 22"/>
          <p:cNvCxnSpPr/>
          <p:nvPr/>
        </p:nvCxnSpPr>
        <p:spPr>
          <a:xfrm rot="10800000" flipV="1">
            <a:off x="3791750" y="1381343"/>
            <a:ext cx="1048501" cy="44349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91749" y="3993817"/>
            <a:ext cx="117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rgbClr val="00B050"/>
                </a:solidFill>
              </a:rPr>
              <a:t>Signalement pour Désinscription</a:t>
            </a:r>
            <a:endParaRPr lang="en-US" sz="900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8800" y="2438400"/>
            <a:ext cx="112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rgbClr val="FF0000"/>
                </a:solidFill>
              </a:rPr>
              <a:t>Signalement pour neutralisation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85108" y="4704662"/>
            <a:ext cx="4531171" cy="1917240"/>
          </a:xfrm>
          <a:custGeom>
            <a:avLst/>
            <a:gdLst>
              <a:gd name="connsiteX0" fmla="*/ 4531171 w 4531171"/>
              <a:gd name="connsiteY0" fmla="*/ 372139 h 1917240"/>
              <a:gd name="connsiteX1" fmla="*/ 703450 w 4531171"/>
              <a:gd name="connsiteY1" fmla="*/ 1913860 h 1917240"/>
              <a:gd name="connsiteX2" fmla="*/ 12334 w 4531171"/>
              <a:gd name="connsiteY2" fmla="*/ 0 h 191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1171" h="1917240">
                <a:moveTo>
                  <a:pt x="4531171" y="372139"/>
                </a:moveTo>
                <a:cubicBezTo>
                  <a:pt x="2993880" y="1174011"/>
                  <a:pt x="1456589" y="1975883"/>
                  <a:pt x="703450" y="1913860"/>
                </a:cubicBezTo>
                <a:cubicBezTo>
                  <a:pt x="-49689" y="1851837"/>
                  <a:pt x="-18678" y="925918"/>
                  <a:pt x="12334" y="0"/>
                </a:cubicBezTo>
              </a:path>
            </a:pathLst>
          </a:custGeom>
          <a:ln>
            <a:solidFill>
              <a:srgbClr val="00B05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24200" y="2831068"/>
            <a:ext cx="135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Signalement pour</a:t>
            </a:r>
          </a:p>
          <a:p>
            <a:r>
              <a:rPr lang="fr-FR" sz="900" b="1" dirty="0"/>
              <a:t>e</a:t>
            </a:r>
            <a:r>
              <a:rPr lang="fr-FR" sz="900" b="1" dirty="0" smtClean="0"/>
              <a:t>nquête et sanction</a:t>
            </a:r>
          </a:p>
        </p:txBody>
      </p:sp>
      <p:cxnSp>
        <p:nvCxnSpPr>
          <p:cNvPr id="28" name="Connecteur droit avec flèche 11"/>
          <p:cNvCxnSpPr/>
          <p:nvPr/>
        </p:nvCxnSpPr>
        <p:spPr>
          <a:xfrm flipV="1">
            <a:off x="5486400" y="1894182"/>
            <a:ext cx="0" cy="395117"/>
          </a:xfrm>
          <a:prstGeom prst="straightConnector1">
            <a:avLst/>
          </a:prstGeom>
          <a:ln w="88900" cmpd="sng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11"/>
          <p:cNvCxnSpPr/>
          <p:nvPr/>
        </p:nvCxnSpPr>
        <p:spPr>
          <a:xfrm>
            <a:off x="6600102" y="3223150"/>
            <a:ext cx="1018111" cy="2259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3489604214_a99d4351a3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344" y="3889499"/>
            <a:ext cx="823981" cy="762000"/>
          </a:xfrm>
          <a:prstGeom prst="rect">
            <a:avLst/>
          </a:prstGeom>
        </p:spPr>
      </p:pic>
      <p:sp>
        <p:nvSpPr>
          <p:cNvPr id="31" name="Can 30"/>
          <p:cNvSpPr/>
          <p:nvPr/>
        </p:nvSpPr>
        <p:spPr>
          <a:xfrm>
            <a:off x="2209800" y="3965699"/>
            <a:ext cx="609600" cy="609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SignalSpam_ico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4194299"/>
            <a:ext cx="304800" cy="304800"/>
          </a:xfrm>
          <a:prstGeom prst="rect">
            <a:avLst/>
          </a:prstGeom>
        </p:spPr>
      </p:pic>
      <p:sp>
        <p:nvSpPr>
          <p:cNvPr id="33" name="Can 32"/>
          <p:cNvSpPr/>
          <p:nvPr/>
        </p:nvSpPr>
        <p:spPr>
          <a:xfrm>
            <a:off x="1219200" y="5489698"/>
            <a:ext cx="1600200" cy="75870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Autres Centres internationaux  de signalement  du spam</a:t>
            </a:r>
          </a:p>
        </p:txBody>
      </p:sp>
      <p:sp>
        <p:nvSpPr>
          <p:cNvPr id="38" name="Oval 37"/>
          <p:cNvSpPr/>
          <p:nvPr/>
        </p:nvSpPr>
        <p:spPr>
          <a:xfrm>
            <a:off x="2915816" y="260648"/>
            <a:ext cx="432048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87" y="0"/>
            <a:ext cx="6451214" cy="966324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Signalements Signal Spam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0625"/>
            <a:ext cx="91535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915816" y="260648"/>
            <a:ext cx="432048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92787" y="0"/>
            <a:ext cx="6451214" cy="966324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Agir en tant que FAI/Messagerie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onut 9"/>
          <p:cNvSpPr>
            <a:spLocks/>
          </p:cNvSpPr>
          <p:nvPr/>
        </p:nvSpPr>
        <p:spPr>
          <a:xfrm>
            <a:off x="252000" y="1411200"/>
            <a:ext cx="4895456" cy="4896000"/>
          </a:xfrm>
          <a:prstGeom prst="donut">
            <a:avLst/>
          </a:prstGeom>
          <a:solidFill>
            <a:schemeClr val="bg1">
              <a:lumMod val="95000"/>
              <a:alpha val="46000"/>
            </a:schemeClr>
          </a:solidFill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lock Arc 8"/>
          <p:cNvSpPr/>
          <p:nvPr/>
        </p:nvSpPr>
        <p:spPr>
          <a:xfrm rot="16200000">
            <a:off x="252000" y="1411200"/>
            <a:ext cx="4896000" cy="4896000"/>
          </a:xfrm>
          <a:prstGeom prst="blockArc">
            <a:avLst>
              <a:gd name="adj1" fmla="val 7240626"/>
              <a:gd name="adj2" fmla="val 10688064"/>
              <a:gd name="adj3" fmla="val 25219"/>
            </a:avLst>
          </a:prstGeom>
          <a:solidFill>
            <a:srgbClr val="3D7AC2"/>
          </a:solidFill>
          <a:ln w="9525" cap="sq"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16200000">
            <a:off x="252000" y="1411200"/>
            <a:ext cx="4896000" cy="4896000"/>
          </a:xfrm>
          <a:prstGeom prst="blockArc">
            <a:avLst>
              <a:gd name="adj1" fmla="val 10690554"/>
              <a:gd name="adj2" fmla="val 12420018"/>
              <a:gd name="adj3" fmla="val 25173"/>
            </a:avLst>
          </a:prstGeom>
          <a:solidFill>
            <a:srgbClr val="6B8EC2"/>
          </a:solidFill>
          <a:ln w="9525" cap="sq"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2185694"/>
            <a:ext cx="3995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Fournisseur Accès Internet/</a:t>
            </a:r>
          </a:p>
          <a:p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Services Messagerie</a:t>
            </a:r>
          </a:p>
          <a:p>
            <a:pPr algn="r">
              <a:buBlip>
                <a:blip r:embed="rId3"/>
              </a:buBlip>
            </a:pPr>
            <a:endParaRPr lang="fr-F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1">
              <a:buFont typeface="Wingdings" pitchFamily="2" charset="2"/>
              <a:buChar char="ü"/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Réduction spam sortant</a:t>
            </a:r>
          </a:p>
          <a:p>
            <a:pPr lvl="1"/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Neutralisation </a:t>
            </a:r>
            <a:r>
              <a:rPr lang="fr-FR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BOTNETs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fr-F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1">
              <a:buFont typeface="Wingdings" pitchFamily="2" charset="2"/>
              <a:buChar char="ü"/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Alerte usurpation compte</a:t>
            </a:r>
          </a:p>
          <a:p>
            <a:endParaRPr lang="fr-F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fr-F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buBlip>
                <a:blip r:embed="rId3"/>
              </a:buBlip>
            </a:pP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Fournisseur Application</a:t>
            </a:r>
          </a:p>
          <a:p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Messagerie</a:t>
            </a:r>
          </a:p>
          <a:p>
            <a:endParaRPr lang="fr-F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1">
              <a:buFont typeface="Wingdings" pitchFamily="2" charset="2"/>
              <a:buChar char="ü"/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Adopter Bouton Signal Spam</a:t>
            </a:r>
          </a:p>
          <a:p>
            <a:pPr lvl="1"/>
            <a:endParaRPr lang="fr-F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82750"/>
            <a:ext cx="864096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35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78092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1988840"/>
            <a:ext cx="6746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WLHotmail_logo_wbran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0" y="1772816"/>
            <a:ext cx="1882495" cy="432048"/>
          </a:xfrm>
          <a:prstGeom prst="rect">
            <a:avLst/>
          </a:prstGeom>
        </p:spPr>
      </p:pic>
      <p:pic>
        <p:nvPicPr>
          <p:cNvPr id="20" name="Picture 19" descr="AtosWorldline_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4149080"/>
            <a:ext cx="1047750" cy="428625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2558590"/>
            <a:ext cx="1080120" cy="45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2627784" y="260648"/>
            <a:ext cx="432048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3563888" y="980728"/>
            <a:ext cx="6451214" cy="96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/>
                <a:ea typeface="Bitstream Vera Sans" pitchFamily="2"/>
                <a:cs typeface="Bitstream Vera Sans" pitchFamily="2"/>
              </a:rPr>
              <a:t>Neutraliser &amp; Mobiliser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/>
              <a:ea typeface="Bitstream Vera Sans" pitchFamily="2"/>
              <a:cs typeface="Bitstream Vera Sans" pitchFamily="2"/>
            </a:endParaRPr>
          </a:p>
        </p:txBody>
      </p:sp>
      <p:cxnSp>
        <p:nvCxnSpPr>
          <p:cNvPr id="26" name="Curved Connector 25"/>
          <p:cNvCxnSpPr/>
          <p:nvPr/>
        </p:nvCxnSpPr>
        <p:spPr>
          <a:xfrm>
            <a:off x="3275856" y="980728"/>
            <a:ext cx="1080120" cy="504056"/>
          </a:xfrm>
          <a:prstGeom prst="curvedConnector3">
            <a:avLst>
              <a:gd name="adj1" fmla="val 50000"/>
            </a:avLst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signalsp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5969111"/>
            <a:ext cx="2679365" cy="888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8000" b="1" dirty="0" smtClean="0">
                <a:solidFill>
                  <a:srgbClr val="FFFFFF"/>
                </a:solidFill>
                <a:latin typeface="Calibri" pitchFamily="18"/>
                <a:ea typeface="Bitstream Vera Sans" pitchFamily="2"/>
                <a:cs typeface="Bitstream Vera Sans" pitchFamily="2"/>
              </a:rPr>
              <a:t>Distribuer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8000" b="1" dirty="0" smtClean="0">
                <a:solidFill>
                  <a:srgbClr val="FFFFFF"/>
                </a:solidFill>
                <a:latin typeface="Calibri" pitchFamily="18"/>
                <a:ea typeface="Bitstream Vera Sans" pitchFamily="2"/>
                <a:cs typeface="Bitstream Vera Sans" pitchFamily="2"/>
              </a:rPr>
              <a:t>des données utiles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8000" b="1" dirty="0" smtClean="0">
                <a:solidFill>
                  <a:srgbClr val="FFFFFF"/>
                </a:solidFill>
                <a:latin typeface="Calibri" pitchFamily="18"/>
                <a:ea typeface="Bitstream Vera Sans" pitchFamily="2"/>
                <a:cs typeface="Bitstream Vera Sans" pitchFamily="2"/>
              </a:rPr>
              <a:t>à tout l’écosystème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322" y="0"/>
            <a:ext cx="6451214" cy="966324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Distribuer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tout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l’écosystème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699792" y="26064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04654"/>
            <a:ext cx="7807833" cy="5520690"/>
          </a:xfrm>
          <a:prstGeom prst="rect">
            <a:avLst/>
          </a:prstGeom>
          <a:solidFill>
            <a:schemeClr val="accent1">
              <a:lumMod val="75000"/>
              <a:alpha val="91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9" name="Curved Connector 8"/>
          <p:cNvCxnSpPr/>
          <p:nvPr/>
        </p:nvCxnSpPr>
        <p:spPr>
          <a:xfrm flipV="1">
            <a:off x="2483768" y="1844824"/>
            <a:ext cx="4536504" cy="648072"/>
          </a:xfrm>
          <a:prstGeom prst="curvedConnector3">
            <a:avLst>
              <a:gd name="adj1" fmla="val 50000"/>
            </a:avLst>
          </a:prstGeom>
          <a:ln w="114300" cmpd="sng">
            <a:tailEnd type="triangle"/>
          </a:ln>
          <a:effectLst>
            <a:outerShdw blurRad="50800" dist="50800" dir="5400000" algn="ctr" rotWithShape="0">
              <a:schemeClr val="accent5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12776"/>
            <a:ext cx="9144000" cy="9792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2981"/>
            <a:ext cx="2497011" cy="871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79512" y="1628800"/>
            <a:ext cx="8784976" cy="2376264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ea typeface="Bitstream Vera Sans"/>
                <a:cs typeface="Bitstream Vera Sans"/>
              </a:rPr>
              <a:t>Une conférence de l’AFA  –    26-MAI-2011</a:t>
            </a:r>
            <a:endParaRPr kumimoji="0" lang="en-US" sz="2800" b="1" i="0" u="none" strike="noStrike" kern="1200" cap="none" spc="0" normalizeH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Bitstream Vera Sans"/>
              <a:cs typeface="Bitstream Vera San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fr-FR" sz="2400" b="1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Bitstream Vera Sans"/>
              <a:cs typeface="Bitstream Vera San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StarSymbol"/>
              <a:buNone/>
              <a:tabLst/>
              <a:defRPr/>
            </a:pPr>
            <a:endParaRPr lang="fr-FR" sz="2400" b="1" dirty="0" smtClean="0">
              <a:solidFill>
                <a:srgbClr val="000000"/>
              </a:solidFill>
              <a:latin typeface="Calibri" pitchFamily="34" charset="0"/>
              <a:ea typeface="Bitstream Vera Sans"/>
              <a:cs typeface="Bitstream Vera San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en-US" sz="2400" b="1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Bitstream Vera Sans"/>
              <a:cs typeface="Bitstream Vera San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fr-FR" sz="40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Bitstream Vera Sans"/>
                <a:cs typeface="Bitstream Vera Sans"/>
              </a:rPr>
              <a:t>Signal Spam mobilise les internautes</a:t>
            </a:r>
            <a:br>
              <a:rPr kumimoji="0" lang="fr-FR" sz="40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Bitstream Vera Sans"/>
                <a:cs typeface="Bitstream Vera Sans"/>
              </a:rPr>
            </a:br>
            <a:r>
              <a:rPr kumimoji="0" lang="fr-FR" sz="40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Bitstream Vera Sans"/>
                <a:cs typeface="Bitstream Vera Sans"/>
              </a:rPr>
              <a:t>et fournit l’écosystème email</a:t>
            </a:r>
            <a:r>
              <a:rPr lang="fr-FR" sz="4000" b="1" dirty="0" smtClean="0">
                <a:solidFill>
                  <a:srgbClr val="000000"/>
                </a:solidFill>
                <a:latin typeface="Calibri" pitchFamily="34" charset="0"/>
                <a:ea typeface="Bitstream Vera Sans"/>
                <a:cs typeface="Bitstream Vera Sans"/>
              </a:rPr>
              <a:t> </a:t>
            </a:r>
            <a:r>
              <a:rPr kumimoji="0" lang="fr-FR" sz="40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Bitstream Vera Sans"/>
                <a:cs typeface="Bitstream Vera Sans"/>
              </a:rPr>
              <a:t>en données contre le spam et les </a:t>
            </a:r>
            <a:r>
              <a:rPr kumimoji="0" lang="fr-FR" sz="4000" b="1" i="0" u="none" strike="noStrike" kern="120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Bitstream Vera Sans"/>
                <a:cs typeface="Bitstream Vera Sans"/>
              </a:rPr>
              <a:t>botnets</a:t>
            </a:r>
            <a:endParaRPr kumimoji="0" lang="fr-FR" sz="1600" b="1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Bitstream Vera Sans"/>
              <a:cs typeface="Bitstream Vera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61653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fr-FR" b="1" dirty="0" smtClean="0"/>
              <a:t>   Vick Hayford, Vice-président Stratégie &amp; Développement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0" y="6540500"/>
            <a:ext cx="9144000" cy="317500"/>
          </a:xfrm>
          <a:prstGeom prst="rect">
            <a:avLst/>
          </a:prstGeom>
          <a:solidFill>
            <a:srgbClr val="99CCFF"/>
          </a:solidFill>
          <a:ln>
            <a:noFill/>
            <a:prstDash val="solid"/>
          </a:ln>
        </p:spPr>
        <p:txBody>
          <a:bodyPr wrap="none" lIns="82800" tIns="41400" rIns="82800" bIns="414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pic>
        <p:nvPicPr>
          <p:cNvPr id="8" name="Picture 7" descr="AFA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30329"/>
            <a:ext cx="1008112" cy="822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7F7F7F"/>
          </a:solidFill>
          <a:ln>
            <a:noFill/>
            <a:prstDash val="solid"/>
          </a:ln>
        </p:spPr>
        <p:txBody>
          <a:bodyPr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8000" b="1" dirty="0" smtClean="0">
                <a:solidFill>
                  <a:srgbClr val="FFFFFF"/>
                </a:solidFill>
                <a:latin typeface="Calibri" pitchFamily="18"/>
                <a:ea typeface="Bitstream Vera Sans" pitchFamily="2"/>
                <a:cs typeface="Bitstream Vera Sans" pitchFamily="2"/>
              </a:rPr>
              <a:t>Un espace collaboratif unique</a:t>
            </a:r>
            <a:endParaRPr lang="en-US" sz="8000" b="1" dirty="0" smtClean="0">
              <a:solidFill>
                <a:srgbClr val="FFFFFF"/>
              </a:solidFill>
              <a:latin typeface="Calibri" pitchFamily="18"/>
              <a:ea typeface="Bitstream Vera Sans" pitchFamily="2"/>
              <a:cs typeface="Bitstream Ver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8000" b="1" dirty="0" smtClean="0">
                <a:solidFill>
                  <a:srgbClr val="FFFFFF"/>
                </a:solidFill>
                <a:latin typeface="Calibri" pitchFamily="18"/>
                <a:ea typeface="Bitstream Vera Sans" pitchFamily="2"/>
                <a:cs typeface="Bitstream Vera Sans" pitchFamily="2"/>
              </a:rPr>
              <a:t>pour tout </a:t>
            </a:r>
            <a:r>
              <a:rPr lang="en-US" sz="8000" b="1" dirty="0" err="1" smtClean="0">
                <a:solidFill>
                  <a:srgbClr val="FFFFFF"/>
                </a:solidFill>
                <a:latin typeface="Calibri" pitchFamily="18"/>
                <a:ea typeface="Bitstream Vera Sans" pitchFamily="2"/>
                <a:cs typeface="Bitstream Vera Sans" pitchFamily="2"/>
              </a:rPr>
              <a:t>l’écosystème</a:t>
            </a:r>
            <a:endParaRPr lang="en-US" sz="8000" b="1" dirty="0" smtClean="0">
              <a:solidFill>
                <a:srgbClr val="FFFFFF"/>
              </a:solidFill>
              <a:latin typeface="Calibri" pitchFamily="18"/>
              <a:ea typeface="Bitstream Vera Sans" pitchFamily="2"/>
              <a:cs typeface="Bitstream Vera Sans" pitchFamily="2"/>
            </a:endParaRP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9025" y="5937250"/>
            <a:ext cx="267811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87" y="0"/>
            <a:ext cx="6451214" cy="966324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L’écosystème de l’email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19200"/>
            <a:ext cx="3429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+mn-lt"/>
              </a:rPr>
              <a:t>La lutte contre le spam ne peut s’imaginer 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</a:rPr>
              <a:t>efficace</a:t>
            </a:r>
            <a:r>
              <a:rPr lang="fr-FR" sz="2800" b="1" dirty="0" smtClean="0">
                <a:latin typeface="+mn-lt"/>
              </a:rPr>
              <a:t> qu’avec la </a:t>
            </a:r>
            <a:r>
              <a:rPr lang="fr-FR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collaboration</a:t>
            </a:r>
            <a:r>
              <a:rPr lang="fr-FR" sz="2800" b="1" dirty="0" smtClean="0">
                <a:latin typeface="+mn-lt"/>
              </a:rPr>
              <a:t> et la </a:t>
            </a:r>
            <a:r>
              <a:rPr lang="fr-FR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mobilisation concertée </a:t>
            </a:r>
            <a:r>
              <a:rPr lang="fr-FR" sz="2800" b="1" dirty="0" smtClean="0">
                <a:latin typeface="+mn-lt"/>
              </a:rPr>
              <a:t>de 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</a:rPr>
              <a:t>tous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2800" b="1" dirty="0" smtClean="0">
                <a:latin typeface="+mn-lt"/>
              </a:rPr>
              <a:t>les acteurs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619672" y="980728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>
            <a:off x="2915816" y="260648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87" y="0"/>
            <a:ext cx="6451214" cy="966324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 questions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http://michaeldmiller.files.wordpress.com/2009/01/pic-of-a-question-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2857500" cy="3571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95600" y="61838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latin typeface="+mn-lt"/>
              </a:rPr>
              <a:t>Avec nos remerciements pour votre attention et votre intérêt</a:t>
            </a:r>
            <a:endParaRPr lang="en-US" b="1" i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251460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>
              <a:latin typeface="+mn-lt"/>
            </a:endParaRPr>
          </a:p>
          <a:p>
            <a:pPr>
              <a:buBlip>
                <a:blip r:embed="rId4"/>
              </a:buBlip>
            </a:pPr>
            <a:r>
              <a:rPr lang="fr-FR" b="1" dirty="0" smtClean="0">
                <a:latin typeface="+mn-lt"/>
              </a:rPr>
              <a:t>   Vick Hayford</a:t>
            </a:r>
          </a:p>
          <a:p>
            <a:r>
              <a:rPr lang="fr-FR" b="1" dirty="0" smtClean="0">
                <a:latin typeface="+mn-lt"/>
              </a:rPr>
              <a:t>	Vice-président Stratégie &amp; Développement</a:t>
            </a:r>
          </a:p>
          <a:p>
            <a:r>
              <a:rPr lang="fr-FR" b="1" dirty="0" smtClean="0">
                <a:latin typeface="+mn-lt"/>
              </a:rPr>
              <a:t>	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vick.hayford@signalspam.net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signalsp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5969111"/>
            <a:ext cx="2679365" cy="888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0" b="1" dirty="0" smtClean="0"/>
              <a:t> Mon FAI,</a:t>
            </a:r>
          </a:p>
          <a:p>
            <a:r>
              <a:rPr lang="fr-FR" sz="8000" b="1" dirty="0" smtClean="0"/>
              <a:t> le spam</a:t>
            </a:r>
          </a:p>
          <a:p>
            <a:r>
              <a:rPr lang="fr-FR" sz="8000" b="1" dirty="0" smtClean="0"/>
              <a:t> et moi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87" y="0"/>
            <a:ext cx="6451214" cy="966324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spam, spam, spam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915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fr-FR" sz="2400" b="1" i="1" dirty="0" smtClean="0">
                <a:latin typeface="+mn-lt"/>
              </a:rPr>
              <a:t> </a:t>
            </a:r>
            <a:r>
              <a:rPr lang="fr-FR" sz="2800" b="1" i="1" dirty="0" smtClean="0">
                <a:latin typeface="+mn-lt"/>
              </a:rPr>
              <a:t>Massif</a:t>
            </a:r>
            <a:r>
              <a:rPr lang="fr-FR" sz="2000" b="1" i="1" dirty="0" smtClean="0">
                <a:latin typeface="+mn-lt"/>
              </a:rPr>
              <a:t>	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75~80% </a:t>
            </a:r>
            <a:r>
              <a:rPr lang="fr-FR" sz="2000" b="1" dirty="0" smtClean="0">
                <a:latin typeface="+mn-lt"/>
              </a:rPr>
              <a:t>du trafic mondial</a:t>
            </a:r>
            <a:endParaRPr lang="fr-FR" sz="2000" b="1" i="1" dirty="0" smtClean="0">
              <a:latin typeface="+mn-lt"/>
            </a:endParaRPr>
          </a:p>
          <a:p>
            <a:pPr>
              <a:buBlip>
                <a:blip r:embed="rId4"/>
              </a:buBlip>
            </a:pPr>
            <a:endParaRPr lang="fr-FR" sz="2000" b="1" i="1" dirty="0" smtClean="0">
              <a:latin typeface="+mn-lt"/>
            </a:endParaRPr>
          </a:p>
          <a:p>
            <a:pPr>
              <a:buBlip>
                <a:blip r:embed="rId3"/>
              </a:buBlip>
            </a:pPr>
            <a:r>
              <a:rPr lang="fr-FR" sz="2400" b="1" i="1" dirty="0" smtClean="0">
                <a:latin typeface="+mn-lt"/>
              </a:rPr>
              <a:t> </a:t>
            </a:r>
            <a:r>
              <a:rPr lang="fr-FR" sz="2800" b="1" i="1" dirty="0" smtClean="0">
                <a:latin typeface="+mn-lt"/>
              </a:rPr>
              <a:t>Permanent</a:t>
            </a:r>
            <a:r>
              <a:rPr lang="fr-FR" sz="2000" b="1" i="1" dirty="0" smtClean="0">
                <a:latin typeface="+mn-lt"/>
              </a:rPr>
              <a:t>	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120 à </a:t>
            </a:r>
            <a:r>
              <a:rPr lang="fr-F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200 milliards </a:t>
            </a:r>
            <a:r>
              <a:rPr lang="fr-FR" sz="2000" b="1" dirty="0" smtClean="0">
                <a:latin typeface="+mn-lt"/>
              </a:rPr>
              <a:t>de spam par jour</a:t>
            </a:r>
            <a:endParaRPr lang="fr-FR" b="1" dirty="0" smtClean="0">
              <a:latin typeface="+mn-lt"/>
            </a:endParaRPr>
          </a:p>
          <a:p>
            <a:pPr lvl="2">
              <a:buSzPct val="69000"/>
            </a:pPr>
            <a:r>
              <a:rPr lang="fr-FR" b="1" dirty="0" smtClean="0">
                <a:latin typeface="+mn-lt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400 à 500 </a:t>
            </a:r>
            <a:r>
              <a:rPr lang="fr-FR" sz="2000" b="1" dirty="0" err="1" smtClean="0">
                <a:latin typeface="+mn-lt"/>
              </a:rPr>
              <a:t>spams</a:t>
            </a:r>
            <a:r>
              <a:rPr lang="fr-FR" sz="2000" b="1" dirty="0" smtClean="0">
                <a:latin typeface="+mn-lt"/>
              </a:rPr>
              <a:t> par jour pour un compte email standard</a:t>
            </a:r>
          </a:p>
          <a:p>
            <a:pPr lvl="2">
              <a:buSzPct val="69000"/>
            </a:pPr>
            <a:r>
              <a:rPr lang="fr-FR" b="1" dirty="0" smtClean="0">
                <a:latin typeface="+mn-lt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 à 50 </a:t>
            </a:r>
            <a:r>
              <a:rPr lang="fr-FR" sz="2000" b="1" dirty="0" err="1" smtClean="0">
                <a:latin typeface="+mn-lt"/>
              </a:rPr>
              <a:t>spams</a:t>
            </a:r>
            <a:r>
              <a:rPr lang="fr-FR" sz="2000" b="1" dirty="0" smtClean="0">
                <a:latin typeface="+mn-lt"/>
              </a:rPr>
              <a:t> par jour pour un compte « protégé</a:t>
            </a:r>
            <a:r>
              <a:rPr lang="fr-FR" sz="2000" dirty="0" smtClean="0">
                <a:latin typeface="+mn-lt"/>
              </a:rPr>
              <a:t> »</a:t>
            </a:r>
          </a:p>
          <a:p>
            <a:pPr lvl="2">
              <a:buSzPct val="69000"/>
            </a:pPr>
            <a:endParaRPr lang="fr-FR" sz="2000" i="1" dirty="0" smtClean="0">
              <a:latin typeface="+mn-lt"/>
            </a:endParaRPr>
          </a:p>
          <a:p>
            <a:pPr>
              <a:buBlip>
                <a:blip r:embed="rId3"/>
              </a:buBlip>
            </a:pPr>
            <a:r>
              <a:rPr lang="fr-FR" sz="2400" b="1" i="1" dirty="0" smtClean="0">
                <a:latin typeface="+mn-lt"/>
              </a:rPr>
              <a:t> </a:t>
            </a:r>
            <a:r>
              <a:rPr lang="fr-FR" sz="2800" b="1" i="1" dirty="0" smtClean="0">
                <a:latin typeface="+mn-lt"/>
              </a:rPr>
              <a:t>Évasif</a:t>
            </a:r>
            <a:r>
              <a:rPr lang="fr-FR" sz="2400" b="1" i="1" dirty="0" smtClean="0">
                <a:latin typeface="+mn-lt"/>
              </a:rPr>
              <a:t>	</a:t>
            </a:r>
            <a:r>
              <a:rPr lang="fr-FR" sz="2000" b="1" i="1" dirty="0" smtClean="0">
                <a:latin typeface="+mn-lt"/>
              </a:rPr>
              <a:t>	</a:t>
            </a:r>
            <a:r>
              <a:rPr lang="fr-FR" sz="2000" b="1" dirty="0" smtClean="0">
                <a:latin typeface="+mn-lt"/>
              </a:rPr>
              <a:t>Etats-Unis (1)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28%</a:t>
            </a: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4"/>
            <a:r>
              <a:rPr lang="fr-FR" sz="2000" b="1" dirty="0" smtClean="0">
                <a:latin typeface="+mn-lt"/>
              </a:rPr>
              <a:t>Pays-Bas (3)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5%</a:t>
            </a:r>
          </a:p>
          <a:p>
            <a:r>
              <a:rPr lang="fr-FR" sz="2000" b="1" i="1" dirty="0" smtClean="0">
                <a:latin typeface="+mn-lt"/>
              </a:rPr>
              <a:t>Russie</a:t>
            </a:r>
            <a:r>
              <a:rPr lang="fr-FR" sz="2000" b="1" i="1" dirty="0" smtClean="0"/>
              <a:t> (4)</a:t>
            </a:r>
            <a:r>
              <a:rPr lang="fr-FR" sz="2000" b="1" i="1" dirty="0" smtClean="0">
                <a:latin typeface="+mn-lt"/>
              </a:rPr>
              <a:t> 4%</a:t>
            </a:r>
          </a:p>
          <a:p>
            <a:r>
              <a:rPr lang="fr-FR" sz="2000" b="1" i="1" dirty="0" smtClean="0">
                <a:latin typeface="+mn-lt"/>
              </a:rPr>
              <a:t>	</a:t>
            </a:r>
            <a:r>
              <a:rPr lang="fr-FR" sz="2000" b="1" i="1" dirty="0" smtClean="0"/>
              <a:t> Royaume-Uni, France </a:t>
            </a:r>
            <a:r>
              <a:rPr lang="fr-F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2%</a:t>
            </a:r>
          </a:p>
          <a:p>
            <a:pPr>
              <a:buBlip>
                <a:blip r:embed="rId4"/>
              </a:buBlip>
            </a:pPr>
            <a:endParaRPr lang="fr-FR" sz="2000" b="1" i="1" dirty="0" smtClean="0">
              <a:latin typeface="+mn-lt"/>
            </a:endParaRPr>
          </a:p>
          <a:p>
            <a:pPr>
              <a:buBlip>
                <a:blip r:embed="rId3"/>
              </a:buBlip>
            </a:pPr>
            <a:r>
              <a:rPr lang="fr-FR" sz="2400" b="1" i="1" dirty="0" smtClean="0">
                <a:latin typeface="+mn-lt"/>
              </a:rPr>
              <a:t> </a:t>
            </a:r>
            <a:r>
              <a:rPr lang="fr-FR" sz="2800" b="1" i="1" dirty="0" smtClean="0">
                <a:latin typeface="+mn-lt"/>
              </a:rPr>
              <a:t>Évoluant en permanence</a:t>
            </a:r>
            <a:endParaRPr lang="fr-FR" sz="2000" dirty="0" smtClean="0">
              <a:latin typeface="+mn-lt"/>
            </a:endParaRPr>
          </a:p>
        </p:txBody>
      </p:sp>
      <p:pic>
        <p:nvPicPr>
          <p:cNvPr id="21506" name="Picture 2" descr="http://www.wpromote.com/blog/wp-content/uploads/2009/01/email-spa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810000"/>
            <a:ext cx="2819400" cy="2689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87" y="0"/>
            <a:ext cx="6451214" cy="966324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= </a:t>
            </a:r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cybercrime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743200"/>
            <a:ext cx="28575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371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Atteinte aux données personnelles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905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Usurpation d’identité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4384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Escroquerie financière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1242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Abus de confiance</a:t>
            </a:r>
          </a:p>
          <a:p>
            <a:r>
              <a:rPr lang="fr-F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Usurpation de marques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385608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3000"/>
              <a:buBlip>
                <a:blip r:embed="rId4"/>
              </a:buBlip>
            </a:pPr>
            <a:r>
              <a:rPr lang="fr-FR" sz="2000" b="1" dirty="0" smtClean="0">
                <a:latin typeface="+mn-lt"/>
              </a:rPr>
              <a:t> Impact sur l’économie numérique</a:t>
            </a:r>
          </a:p>
          <a:p>
            <a:pPr>
              <a:buSzPct val="103000"/>
              <a:buBlip>
                <a:blip r:embed="rId4"/>
              </a:buBlip>
            </a:pPr>
            <a:r>
              <a:rPr lang="fr-FR" sz="2000" b="1" dirty="0" smtClean="0">
                <a:latin typeface="+mn-lt"/>
              </a:rPr>
              <a:t> Impact sur l’économie des réseaux</a:t>
            </a:r>
          </a:p>
          <a:p>
            <a:pPr>
              <a:buSzPct val="103000"/>
              <a:buBlip>
                <a:blip r:embed="rId4"/>
              </a:buBlip>
            </a:pPr>
            <a:r>
              <a:rPr lang="fr-FR" sz="2000" b="1" dirty="0" smtClean="0">
                <a:latin typeface="+mn-lt"/>
              </a:rPr>
              <a:t> Atteinte à la sécurité des réseaux </a:t>
            </a:r>
          </a:p>
          <a:p>
            <a:pPr>
              <a:buSzPct val="103000"/>
              <a:buBlip>
                <a:blip r:embed="rId4"/>
              </a:buBlip>
            </a:pPr>
            <a:r>
              <a:rPr lang="fr-FR" sz="2000" b="1" dirty="0" smtClean="0">
                <a:latin typeface="+mn-lt"/>
              </a:rPr>
              <a:t> Atteinte à la sécurité des ordinateurs personnels</a:t>
            </a:r>
          </a:p>
          <a:p>
            <a:pPr>
              <a:buSzPct val="103000"/>
              <a:buBlip>
                <a:blip r:embed="rId4"/>
              </a:buBlip>
            </a:pPr>
            <a:r>
              <a:rPr lang="fr-FR" sz="2000" b="1" dirty="0" smtClean="0">
                <a:latin typeface="+mn-lt"/>
              </a:rPr>
              <a:t> Atteinte au confort d’usage</a:t>
            </a:r>
          </a:p>
          <a:p>
            <a:pPr>
              <a:buSzPct val="103000"/>
              <a:buBlip>
                <a:blip r:embed="rId4"/>
              </a:buBlip>
            </a:pPr>
            <a:r>
              <a:rPr lang="fr-FR" sz="2000" b="1" dirty="0" smtClean="0">
                <a:latin typeface="+mn-lt"/>
              </a:rPr>
              <a:t> Perte de confiance en la numérisation des échanges </a:t>
            </a:r>
            <a:endParaRPr lang="fr-F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17661"/>
            <a:ext cx="9144000" cy="399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87" y="0"/>
            <a:ext cx="6451214" cy="966324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= </a:t>
            </a:r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cybercrime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105400"/>
            <a:ext cx="4343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la </a:t>
            </a:r>
            <a:r>
              <a:rPr lang="fr-FR" sz="2400" b="1" i="1" smtClean="0"/>
              <a:t>France dans le Top5</a:t>
            </a:r>
          </a:p>
          <a:p>
            <a:r>
              <a:rPr lang="fr-FR" sz="2400" b="1" i="1" smtClean="0"/>
              <a:t>des </a:t>
            </a:r>
            <a:r>
              <a:rPr lang="fr-FR" sz="2400" b="1" i="1" dirty="0" smtClean="0"/>
              <a:t>cibles du </a:t>
            </a:r>
            <a:r>
              <a:rPr lang="fr-FR" sz="2400" b="1" i="1" dirty="0" err="1" smtClean="0"/>
              <a:t>phishing</a:t>
            </a:r>
            <a:endParaRPr lang="en-US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368623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Symantec – State of Spam &amp; </a:t>
            </a:r>
            <a:r>
              <a:rPr lang="fr-FR" sz="1400" dirty="0" err="1" smtClean="0"/>
              <a:t>Phishing</a:t>
            </a:r>
            <a:r>
              <a:rPr lang="fr-FR" sz="1400" dirty="0" smtClean="0"/>
              <a:t> – MAY-2011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0" y="1905000"/>
            <a:ext cx="3810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50434" cy="400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87" y="0"/>
            <a:ext cx="6451214" cy="966324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= </a:t>
            </a:r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cybercrime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105400"/>
            <a:ext cx="4343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la France reste dans le Top5 des hébergeurs de sites de </a:t>
            </a:r>
            <a:r>
              <a:rPr lang="fr-FR" sz="2400" b="1" i="1" dirty="0" err="1" smtClean="0"/>
              <a:t>phishing</a:t>
            </a:r>
            <a:endParaRPr lang="en-US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368623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Symantec – State of Spam &amp; </a:t>
            </a:r>
            <a:r>
              <a:rPr lang="fr-FR" sz="1400" dirty="0" err="1" smtClean="0"/>
              <a:t>Phishing</a:t>
            </a:r>
            <a:r>
              <a:rPr lang="fr-FR" sz="1400" dirty="0" smtClean="0"/>
              <a:t> – MAY-2011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0" y="1676400"/>
            <a:ext cx="3810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87" y="0"/>
            <a:ext cx="6451214" cy="966324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 FAI, le spam et moi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80728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fr-FR" sz="2400" b="1" dirty="0" smtClean="0">
                <a:latin typeface="+mn-lt"/>
              </a:rPr>
              <a:t> 1</a:t>
            </a:r>
            <a:r>
              <a:rPr lang="fr-FR" sz="2400" b="1" baseline="30000" dirty="0" smtClean="0">
                <a:latin typeface="+mn-lt"/>
              </a:rPr>
              <a:t>er</a:t>
            </a:r>
            <a:r>
              <a:rPr lang="fr-FR" sz="2400" b="1" dirty="0" smtClean="0">
                <a:latin typeface="+mn-lt"/>
              </a:rPr>
              <a:t> indice de satisfaction client:</a:t>
            </a:r>
          </a:p>
          <a:p>
            <a:pPr lvl="1"/>
            <a:r>
              <a:rPr lang="fr-FR" sz="2400" b="1" dirty="0" smtClean="0">
                <a:latin typeface="+mn-lt"/>
              </a:rPr>
              <a:t>une boite de réception « propre »</a:t>
            </a:r>
          </a:p>
          <a:p>
            <a:pPr lvl="1"/>
            <a:r>
              <a:rPr lang="fr-FR" sz="2400" b="1" dirty="0" smtClean="0">
                <a:latin typeface="+mn-lt"/>
              </a:rPr>
              <a:t>	ni trop (de spam), ni trop peu (de messages légitimes)</a:t>
            </a:r>
          </a:p>
          <a:p>
            <a:pPr lvl="3">
              <a:buBlip>
                <a:blip r:embed="rId4"/>
              </a:buBlip>
            </a:pPr>
            <a:r>
              <a:rPr lang="fr-FR" sz="2400" b="1" dirty="0" smtClean="0">
                <a:solidFill>
                  <a:srgbClr val="0070C0"/>
                </a:solidFill>
                <a:latin typeface="+mn-lt"/>
              </a:rPr>
              <a:t>  Technologie de filtrage adaptative</a:t>
            </a:r>
          </a:p>
          <a:p>
            <a:pPr lvl="3">
              <a:buBlip>
                <a:blip r:embed="rId4"/>
              </a:buBlip>
            </a:pPr>
            <a:r>
              <a:rPr lang="fr-FR" sz="2400" b="1" dirty="0" smtClean="0">
                <a:solidFill>
                  <a:srgbClr val="0070C0"/>
                </a:solidFill>
                <a:latin typeface="+mn-lt"/>
              </a:rPr>
              <a:t>  Régulation marketing</a:t>
            </a:r>
          </a:p>
          <a:p>
            <a:pPr lvl="1"/>
            <a:endParaRPr lang="fr-FR" sz="2400" b="1" dirty="0" smtClean="0">
              <a:latin typeface="+mn-lt"/>
            </a:endParaRPr>
          </a:p>
          <a:p>
            <a:pPr>
              <a:buBlip>
                <a:blip r:embed="rId3"/>
              </a:buBlip>
            </a:pPr>
            <a:r>
              <a:rPr lang="fr-FR" sz="2400" b="1" dirty="0" smtClean="0">
                <a:latin typeface="+mn-lt"/>
              </a:rPr>
              <a:t> 1</a:t>
            </a:r>
            <a:r>
              <a:rPr lang="fr-FR" sz="2400" b="1" baseline="30000" dirty="0" smtClean="0">
                <a:latin typeface="+mn-lt"/>
              </a:rPr>
              <a:t>er</a:t>
            </a:r>
            <a:r>
              <a:rPr lang="fr-FR" sz="2400" b="1" dirty="0" smtClean="0">
                <a:latin typeface="+mn-lt"/>
              </a:rPr>
              <a:t> indice de réputation réseau:</a:t>
            </a:r>
          </a:p>
          <a:p>
            <a:pPr lvl="1"/>
            <a:r>
              <a:rPr lang="fr-FR" sz="2400" b="1" dirty="0" smtClean="0">
                <a:latin typeface="+mn-lt"/>
              </a:rPr>
              <a:t>spam sortant</a:t>
            </a:r>
          </a:p>
          <a:p>
            <a:pPr lvl="3">
              <a:buBlip>
                <a:blip r:embed="rId4"/>
              </a:buBlip>
            </a:pPr>
            <a:r>
              <a:rPr lang="fr-FR" sz="2400" b="1" dirty="0" smtClean="0">
                <a:solidFill>
                  <a:srgbClr val="0070C0"/>
                </a:solidFill>
                <a:latin typeface="+mn-lt"/>
              </a:rPr>
              <a:t>	Efficacité contre les </a:t>
            </a:r>
            <a:r>
              <a:rPr lang="fr-FR" sz="2400" b="1" dirty="0" err="1" smtClean="0">
                <a:solidFill>
                  <a:srgbClr val="0070C0"/>
                </a:solidFill>
                <a:latin typeface="+mn-lt"/>
              </a:rPr>
              <a:t>botnets</a:t>
            </a:r>
            <a:endParaRPr lang="fr-FR" sz="2400" b="1" dirty="0" smtClean="0">
              <a:solidFill>
                <a:srgbClr val="0070C0"/>
              </a:solidFill>
              <a:latin typeface="+mn-lt"/>
            </a:endParaRPr>
          </a:p>
          <a:p>
            <a:pPr lvl="3">
              <a:buBlip>
                <a:blip r:embed="rId4"/>
              </a:buBlip>
            </a:pPr>
            <a:r>
              <a:rPr lang="fr-FR" sz="2400" b="1" dirty="0" smtClean="0">
                <a:solidFill>
                  <a:srgbClr val="0070C0"/>
                </a:solidFill>
                <a:latin typeface="+mn-lt"/>
              </a:rPr>
              <a:t>	Education des clients</a:t>
            </a:r>
          </a:p>
          <a:p>
            <a:pPr lvl="1"/>
            <a:endParaRPr lang="fr-FR" sz="2400" b="1" dirty="0" smtClean="0">
              <a:latin typeface="+mn-lt"/>
            </a:endParaRPr>
          </a:p>
          <a:p>
            <a:pPr>
              <a:buBlip>
                <a:blip r:embed="rId3"/>
              </a:buBlip>
            </a:pPr>
            <a:r>
              <a:rPr lang="fr-FR" sz="2400" b="1" dirty="0" smtClean="0">
                <a:latin typeface="+mn-lt"/>
              </a:rPr>
              <a:t> 1</a:t>
            </a:r>
            <a:r>
              <a:rPr lang="fr-FR" sz="2400" b="1" baseline="30000" dirty="0" smtClean="0">
                <a:latin typeface="+mn-lt"/>
              </a:rPr>
              <a:t>er</a:t>
            </a:r>
            <a:r>
              <a:rPr lang="fr-FR" sz="2400" b="1" dirty="0" smtClean="0">
                <a:latin typeface="+mn-lt"/>
              </a:rPr>
              <a:t> acteur de confiance de l’internaute:</a:t>
            </a:r>
            <a:endParaRPr lang="en-US" sz="2400" b="1" dirty="0" smtClean="0">
              <a:latin typeface="+mn-lt"/>
            </a:endParaRPr>
          </a:p>
          <a:p>
            <a:pPr lvl="1"/>
            <a:r>
              <a:rPr lang="fr-FR" sz="2400" b="1" dirty="0" smtClean="0">
                <a:latin typeface="+mn-lt"/>
              </a:rPr>
              <a:t>cible privilégiée des campagnes de </a:t>
            </a:r>
            <a:r>
              <a:rPr lang="fr-FR" sz="2400" b="1" dirty="0" err="1" smtClean="0">
                <a:latin typeface="+mn-lt"/>
              </a:rPr>
              <a:t>phishing</a:t>
            </a:r>
            <a:endParaRPr lang="fr-FR" sz="2400" b="1" dirty="0" smtClean="0">
              <a:latin typeface="+mn-lt"/>
            </a:endParaRPr>
          </a:p>
          <a:p>
            <a:pPr lvl="3">
              <a:buBlip>
                <a:blip r:embed="rId4"/>
              </a:buBlip>
            </a:pPr>
            <a:r>
              <a:rPr lang="fr-FR" sz="2400" b="1" dirty="0" smtClean="0">
                <a:solidFill>
                  <a:srgbClr val="0070C0"/>
                </a:solidFill>
                <a:latin typeface="+mn-lt"/>
              </a:rPr>
              <a:t>	Dispositif de signalement élargi, neutralisation</a:t>
            </a:r>
          </a:p>
          <a:p>
            <a:pPr lvl="3">
              <a:buBlip>
                <a:blip r:embed="rId4"/>
              </a:buBlip>
            </a:pPr>
            <a:r>
              <a:rPr lang="fr-FR" sz="2400" b="1" dirty="0" smtClean="0">
                <a:solidFill>
                  <a:srgbClr val="0070C0"/>
                </a:solidFill>
                <a:latin typeface="+mn-lt"/>
              </a:rPr>
              <a:t>	Education des clients</a:t>
            </a:r>
          </a:p>
          <a:p>
            <a:pPr lvl="1"/>
            <a:endParaRPr lang="fr-FR" sz="24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87" y="0"/>
            <a:ext cx="6451214" cy="966324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spam a évolué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9434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fr-FR" sz="2000" b="1" i="1" dirty="0" smtClean="0">
                <a:latin typeface="+mn-lt"/>
              </a:rPr>
              <a:t> </a:t>
            </a:r>
            <a:r>
              <a:rPr lang="fr-FR" sz="2400" b="1" i="1" dirty="0" smtClean="0">
                <a:latin typeface="+mn-lt"/>
              </a:rPr>
              <a:t>le spam a évolué vers la cybercriminalité</a:t>
            </a:r>
          </a:p>
          <a:p>
            <a:r>
              <a:rPr lang="fr-FR" sz="2400" b="1" i="1" dirty="0" smtClean="0">
                <a:latin typeface="+mn-lt"/>
              </a:rPr>
              <a:t>	les gouvernements renforcent leurs dispositifs réglementaires</a:t>
            </a:r>
            <a:endParaRPr lang="fr-FR" b="1" i="1" dirty="0" smtClean="0">
              <a:latin typeface="+mn-lt"/>
            </a:endParaRPr>
          </a:p>
          <a:p>
            <a:pPr>
              <a:buBlip>
                <a:blip r:embed="rId4"/>
              </a:buBlip>
            </a:pPr>
            <a:endParaRPr lang="fr-FR" b="1" i="1" dirty="0" smtClean="0">
              <a:latin typeface="+mn-lt"/>
            </a:endParaRPr>
          </a:p>
          <a:p>
            <a:pPr>
              <a:buBlip>
                <a:blip r:embed="rId3"/>
              </a:buBlip>
            </a:pPr>
            <a:r>
              <a:rPr lang="fr-FR" sz="2000" b="1" i="1" dirty="0" smtClean="0">
                <a:latin typeface="+mn-lt"/>
              </a:rPr>
              <a:t> </a:t>
            </a:r>
            <a:r>
              <a:rPr lang="fr-FR" sz="2400" b="1" i="1" dirty="0" smtClean="0">
                <a:latin typeface="+mn-lt"/>
              </a:rPr>
              <a:t>le </a:t>
            </a:r>
            <a:r>
              <a:rPr lang="fr-FR" sz="2400" b="1" i="1" dirty="0" err="1" smtClean="0">
                <a:latin typeface="+mn-lt"/>
              </a:rPr>
              <a:t>phishing</a:t>
            </a:r>
            <a:r>
              <a:rPr lang="fr-FR" sz="2400" b="1" i="1" dirty="0" smtClean="0">
                <a:latin typeface="+mn-lt"/>
              </a:rPr>
              <a:t> explose au top des menaces Internet</a:t>
            </a:r>
          </a:p>
          <a:p>
            <a:r>
              <a:rPr lang="fr-FR" sz="2400" b="1" i="1" dirty="0" smtClean="0">
                <a:latin typeface="+mn-lt"/>
              </a:rPr>
              <a:t>	la réputation des annonceurs est durement impactée</a:t>
            </a:r>
          </a:p>
          <a:p>
            <a:r>
              <a:rPr lang="fr-FR" sz="2400" b="1" i="1" dirty="0" smtClean="0">
                <a:latin typeface="+mn-lt"/>
              </a:rPr>
              <a:t>	les technos d’analyse d’empreinte sont subtilement trompées</a:t>
            </a:r>
          </a:p>
          <a:p>
            <a:endParaRPr lang="fr-FR" i="1" dirty="0" smtClean="0">
              <a:latin typeface="+mn-lt"/>
            </a:endParaRPr>
          </a:p>
          <a:p>
            <a:pPr>
              <a:buBlip>
                <a:blip r:embed="rId3"/>
              </a:buBlip>
            </a:pPr>
            <a:r>
              <a:rPr lang="fr-FR" sz="2000" b="1" i="1" dirty="0" smtClean="0">
                <a:latin typeface="+mn-lt"/>
              </a:rPr>
              <a:t> </a:t>
            </a:r>
            <a:r>
              <a:rPr lang="fr-FR" sz="2400" b="1" i="1" dirty="0" smtClean="0">
                <a:latin typeface="+mn-lt"/>
              </a:rPr>
              <a:t>une boite propre devient le 1er critère de satisfaction des usagers</a:t>
            </a:r>
            <a:endParaRPr lang="fr-F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fr-FR" sz="2400" b="1" i="1" dirty="0" smtClean="0">
                <a:latin typeface="+mn-lt"/>
              </a:rPr>
              <a:t>	FAI/FSM restreignent les conditions de distribution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077072"/>
            <a:ext cx="87849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latin typeface="+mn-lt"/>
            </a:endParaRPr>
          </a:p>
          <a:p>
            <a:r>
              <a:rPr lang="fr-FR" sz="3600" b="1" dirty="0" smtClean="0">
                <a:latin typeface="+mn-lt"/>
              </a:rPr>
              <a:t>Communiquer via email aujourd’hui, c’est inscrire l’internaute dans une démarche</a:t>
            </a:r>
          </a:p>
          <a:p>
            <a:r>
              <a:rPr lang="fr-FR" sz="3600" b="1" dirty="0" smtClean="0">
                <a:latin typeface="+mn-lt"/>
              </a:rPr>
              <a:t>	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</a:rPr>
              <a:t>autodidacte</a:t>
            </a:r>
            <a:r>
              <a:rPr lang="fr-FR" sz="3600" b="1" dirty="0" smtClean="0">
                <a:latin typeface="+mn-lt"/>
              </a:rPr>
              <a:t>, </a:t>
            </a: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auto-protectrice</a:t>
            </a:r>
            <a:endParaRPr lang="fr-FR" sz="3600" b="1" dirty="0" smtClean="0">
              <a:latin typeface="+mn-lt"/>
            </a:endParaRPr>
          </a:p>
          <a:p>
            <a:r>
              <a:rPr lang="fr-FR" sz="3600" b="1" dirty="0" smtClean="0">
                <a:latin typeface="+mn-lt"/>
              </a:rPr>
              <a:t>					et de </a:t>
            </a:r>
            <a:r>
              <a:rPr lang="fr-FR" sz="4800" b="1" dirty="0" smtClean="0">
                <a:solidFill>
                  <a:srgbClr val="0070C0"/>
                </a:solidFill>
                <a:latin typeface="+mn-lt"/>
              </a:rPr>
              <a:t>confiance</a:t>
            </a:r>
            <a:endParaRPr lang="fr-FR" sz="4400" b="1" dirty="0" smtClean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On-screen Show (4:3)</PresentationFormat>
  <Paragraphs>234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Vers un Internet plus responsable: quels outils pour quels enjeux?</vt:lpstr>
      <vt:lpstr>Slide 2</vt:lpstr>
      <vt:lpstr>Slide 3</vt:lpstr>
      <vt:lpstr>spam, spam, spam</vt:lpstr>
      <vt:lpstr>spam = cybercrime</vt:lpstr>
      <vt:lpstr>spam = cybercrime</vt:lpstr>
      <vt:lpstr>spam = cybercrime</vt:lpstr>
      <vt:lpstr>Mon FAI, le spam et moi</vt:lpstr>
      <vt:lpstr>le spam a évolué</vt:lpstr>
      <vt:lpstr>Slide 10</vt:lpstr>
      <vt:lpstr>Une nouvelle réponse</vt:lpstr>
      <vt:lpstr>Slide 12</vt:lpstr>
      <vt:lpstr>Signaler, c’est agir</vt:lpstr>
      <vt:lpstr>Signaler via…</vt:lpstr>
      <vt:lpstr>Signaler, c’est agir</vt:lpstr>
      <vt:lpstr>Signalements Signal Spam</vt:lpstr>
      <vt:lpstr>Agir en tant que FAI/Messagerie</vt:lpstr>
      <vt:lpstr>Slide 18</vt:lpstr>
      <vt:lpstr>Distribuer à tout l’écosystème</vt:lpstr>
      <vt:lpstr>Slide 20</vt:lpstr>
      <vt:lpstr>L’écosystème de l’email</vt:lpstr>
      <vt:lpstr>Vos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2010-08-25T07:50:52Z</dcterms:created>
  <dcterms:modified xsi:type="dcterms:W3CDTF">2011-05-23T08:18:37Z</dcterms:modified>
</cp:coreProperties>
</file>